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
  </p:notesMasterIdLst>
  <p:handoutMasterIdLst>
    <p:handoutMasterId r:id="rId12"/>
  </p:handoutMasterIdLst>
  <p:sldIdLst>
    <p:sldId id="259" r:id="rId2"/>
    <p:sldId id="273" r:id="rId3"/>
    <p:sldId id="2147483216" r:id="rId4"/>
    <p:sldId id="283" r:id="rId5"/>
    <p:sldId id="268" r:id="rId6"/>
    <p:sldId id="284" r:id="rId7"/>
    <p:sldId id="286" r:id="rId8"/>
    <p:sldId id="288"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4"/>
    <a:srgbClr val="00717F"/>
    <a:srgbClr val="595959"/>
    <a:srgbClr val="0071FF"/>
    <a:srgbClr val="BC9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735" autoAdjust="0"/>
  </p:normalViewPr>
  <p:slideViewPr>
    <p:cSldViewPr snapToGrid="0">
      <p:cViewPr varScale="1">
        <p:scale>
          <a:sx n="110" d="100"/>
          <a:sy n="110" d="100"/>
        </p:scale>
        <p:origin x="12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582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2ADD70-905B-F935-3E6C-84608E0B5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3AB3582-CC75-7F9F-6896-9538C06615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C8569-1C8B-4EB6-B7EC-B88E7ABAF6B4}" type="datetimeFigureOut">
              <a:rPr lang="en-GB" smtClean="0"/>
              <a:t>13/05/2025</a:t>
            </a:fld>
            <a:endParaRPr lang="en-GB"/>
          </a:p>
        </p:txBody>
      </p:sp>
      <p:sp>
        <p:nvSpPr>
          <p:cNvPr id="4" name="Footer Placeholder 3">
            <a:extLst>
              <a:ext uri="{FF2B5EF4-FFF2-40B4-BE49-F238E27FC236}">
                <a16:creationId xmlns:a16="http://schemas.microsoft.com/office/drawing/2014/main" id="{908D6048-046C-A12A-420C-23987CF6C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E2E24A6-C58B-68F3-C3B7-93FF670604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A5303-21C0-428B-817D-72301CD043C1}" type="slidenum">
              <a:rPr lang="en-GB" smtClean="0"/>
              <a:t>‹#›</a:t>
            </a:fld>
            <a:endParaRPr lang="en-GB"/>
          </a:p>
        </p:txBody>
      </p:sp>
    </p:spTree>
    <p:extLst>
      <p:ext uri="{BB962C8B-B14F-4D97-AF65-F5344CB8AC3E}">
        <p14:creationId xmlns:p14="http://schemas.microsoft.com/office/powerpoint/2010/main" val="202737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3D9BF-B512-4CC3-B6F6-9A2296A6723F}" type="datetimeFigureOut">
              <a:rPr lang="en-US" smtClean="0"/>
              <a:t>5/13/25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928A-2A3C-4303-AE09-F6163A6E791C}" type="slidenum">
              <a:rPr lang="en-US" smtClean="0"/>
              <a:t>‹#›</a:t>
            </a:fld>
            <a:endParaRPr lang="en-US"/>
          </a:p>
        </p:txBody>
      </p:sp>
    </p:spTree>
    <p:extLst>
      <p:ext uri="{BB962C8B-B14F-4D97-AF65-F5344CB8AC3E}">
        <p14:creationId xmlns:p14="http://schemas.microsoft.com/office/powerpoint/2010/main" val="37210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9928A-2A3C-4303-AE09-F6163A6E791C}" type="slidenum">
              <a:rPr lang="en-US" smtClean="0"/>
              <a:t>1</a:t>
            </a:fld>
            <a:endParaRPr lang="en-US"/>
          </a:p>
        </p:txBody>
      </p:sp>
    </p:spTree>
    <p:extLst>
      <p:ext uri="{BB962C8B-B14F-4D97-AF65-F5344CB8AC3E}">
        <p14:creationId xmlns:p14="http://schemas.microsoft.com/office/powerpoint/2010/main" val="230372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4F89928A-2A3C-4303-AE09-F6163A6E791C}" type="slidenum">
              <a:rPr lang="en-US" smtClean="0"/>
              <a:t>2</a:t>
            </a:fld>
            <a:endParaRPr lang="en-US"/>
          </a:p>
        </p:txBody>
      </p:sp>
    </p:spTree>
    <p:extLst>
      <p:ext uri="{BB962C8B-B14F-4D97-AF65-F5344CB8AC3E}">
        <p14:creationId xmlns:p14="http://schemas.microsoft.com/office/powerpoint/2010/main" val="232649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4F89928A-2A3C-4303-AE09-F6163A6E791C}" type="slidenum">
              <a:rPr lang="en-US" smtClean="0"/>
              <a:t>3</a:t>
            </a:fld>
            <a:endParaRPr lang="en-US"/>
          </a:p>
        </p:txBody>
      </p:sp>
    </p:spTree>
    <p:extLst>
      <p:ext uri="{BB962C8B-B14F-4D97-AF65-F5344CB8AC3E}">
        <p14:creationId xmlns:p14="http://schemas.microsoft.com/office/powerpoint/2010/main" val="20364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4F89928A-2A3C-4303-AE09-F6163A6E791C}" type="slidenum">
              <a:rPr lang="en-US" smtClean="0"/>
              <a:t>4</a:t>
            </a:fld>
            <a:endParaRPr lang="en-US"/>
          </a:p>
        </p:txBody>
      </p:sp>
    </p:spTree>
    <p:extLst>
      <p:ext uri="{BB962C8B-B14F-4D97-AF65-F5344CB8AC3E}">
        <p14:creationId xmlns:p14="http://schemas.microsoft.com/office/powerpoint/2010/main" val="175312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1) يجب تقديم تقرير يوضح موقع الرخصة اذا كان هناك أي عمليات استغلال مسبقاً او </a:t>
            </a:r>
            <a:r>
              <a:rPr lang="ar-SA" sz="1800" dirty="0">
                <a:effectLst/>
                <a:ea typeface="Calibri" panose="020F0502020204030204" pitchFamily="34" charset="0"/>
                <a:cs typeface="Calibri" panose="020F0502020204030204" pitchFamily="34" charset="0"/>
              </a:rPr>
              <a:t>الممتلكات الخاصة أو العامة من مباني أو مرافق عامة أو </a:t>
            </a:r>
            <a:r>
              <a:rPr lang="ar-SA" sz="1800" dirty="0" err="1">
                <a:effectLst/>
                <a:ea typeface="Calibri" panose="020F0502020204030204" pitchFamily="34" charset="0"/>
                <a:cs typeface="Calibri" panose="020F0502020204030204" pitchFamily="34" charset="0"/>
              </a:rPr>
              <a:t>منشأت</a:t>
            </a:r>
            <a:r>
              <a:rPr lang="ar-SA" sz="1800" dirty="0">
                <a:effectLst/>
                <a:ea typeface="Calibri" panose="020F0502020204030204" pitchFamily="34" charset="0"/>
                <a:cs typeface="Calibri" panose="020F0502020204030204" pitchFamily="34" charset="0"/>
              </a:rPr>
              <a:t> أو مشاريع زراعية أو آبار أو أي إحداثيات أو أنشطة داخل حدود الموقع.</a:t>
            </a:r>
          </a:p>
          <a:p>
            <a:pPr algn="r" rtl="1"/>
            <a:r>
              <a:rPr lang="ar-SA" sz="1800" dirty="0">
                <a:effectLst/>
                <a:ea typeface="Calibri" panose="020F0502020204030204" pitchFamily="34" charset="0"/>
                <a:cs typeface="Calibri" panose="020F0502020204030204" pitchFamily="34" charset="0"/>
              </a:rPr>
              <a:t>2) المقطع العرضي: الفائدة منه معرفة الطبقات الجيولوجية. معرفة جسم الخام وميول الخام والصلابة وغيرها. </a:t>
            </a:r>
          </a:p>
          <a:p>
            <a:pPr algn="r" rtl="1"/>
            <a:r>
              <a:rPr lang="ar-SA" sz="1800" dirty="0"/>
              <a:t>3) ما هو النمط المتداخل (</a:t>
            </a:r>
            <a:r>
              <a:rPr lang="en-US" sz="1800" dirty="0"/>
              <a:t>Staggered Pattern</a:t>
            </a:r>
            <a:r>
              <a:rPr lang="ar-SA" sz="1800" dirty="0"/>
              <a:t>) ؟ هو ان الحفر في الصف الثاني تكون في المنتصف بين حفرتين الصف الأول كما هو موضح في الصورة.</a:t>
            </a:r>
          </a:p>
          <a:p>
            <a:pPr algn="r" rtl="1"/>
            <a:r>
              <a:rPr lang="ar-SA" sz="1800" dirty="0"/>
              <a:t>4) الهدف منه اخذ عينات راسيه لمنطقة الرخصة لأجراء اختبارات الصلابة وغيرها لتحديد الميول الامنة اثناء تصميم المنجم لرخص للاستغلال.</a:t>
            </a:r>
            <a:endParaRPr lang="en-US" sz="1800" dirty="0"/>
          </a:p>
        </p:txBody>
      </p:sp>
      <p:sp>
        <p:nvSpPr>
          <p:cNvPr id="4" name="Slide Number Placeholder 3"/>
          <p:cNvSpPr>
            <a:spLocks noGrp="1"/>
          </p:cNvSpPr>
          <p:nvPr>
            <p:ph type="sldNum" sz="quarter" idx="5"/>
          </p:nvPr>
        </p:nvSpPr>
        <p:spPr/>
        <p:txBody>
          <a:bodyPr/>
          <a:lstStyle/>
          <a:p>
            <a:fld id="{4F89928A-2A3C-4303-AE09-F6163A6E791C}" type="slidenum">
              <a:rPr lang="en-US" smtClean="0"/>
              <a:t>6</a:t>
            </a:fld>
            <a:endParaRPr lang="en-US"/>
          </a:p>
        </p:txBody>
      </p:sp>
    </p:spTree>
    <p:extLst>
      <p:ext uri="{BB962C8B-B14F-4D97-AF65-F5344CB8AC3E}">
        <p14:creationId xmlns:p14="http://schemas.microsoft.com/office/powerpoint/2010/main" val="230412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1) ال</a:t>
            </a:r>
            <a:r>
              <a:rPr lang="en-US" dirty="0"/>
              <a:t>recovery</a:t>
            </a:r>
            <a:r>
              <a:rPr lang="ar-SA" dirty="0"/>
              <a:t> لكل حفرة 90% او اكثر.</a:t>
            </a:r>
          </a:p>
          <a:p>
            <a:pPr algn="r" rtl="1"/>
            <a:r>
              <a:rPr lang="ar-SA" dirty="0"/>
              <a:t>2) لكي تكون العينة </a:t>
            </a:r>
            <a:r>
              <a:rPr lang="en-US" dirty="0"/>
              <a:t>presentative</a:t>
            </a:r>
            <a:r>
              <a:rPr lang="ar-SA" dirty="0"/>
              <a:t> للكمية.</a:t>
            </a:r>
          </a:p>
          <a:p>
            <a:pPr algn="r" rtl="1"/>
            <a:endParaRPr lang="ar-SA" dirty="0"/>
          </a:p>
        </p:txBody>
      </p:sp>
      <p:sp>
        <p:nvSpPr>
          <p:cNvPr id="4" name="Slide Number Placeholder 3"/>
          <p:cNvSpPr>
            <a:spLocks noGrp="1"/>
          </p:cNvSpPr>
          <p:nvPr>
            <p:ph type="sldNum" sz="quarter" idx="5"/>
          </p:nvPr>
        </p:nvSpPr>
        <p:spPr/>
        <p:txBody>
          <a:bodyPr/>
          <a:lstStyle/>
          <a:p>
            <a:fld id="{4F89928A-2A3C-4303-AE09-F6163A6E791C}" type="slidenum">
              <a:rPr lang="en-US" smtClean="0"/>
              <a:t>7</a:t>
            </a:fld>
            <a:endParaRPr lang="en-US"/>
          </a:p>
        </p:txBody>
      </p:sp>
    </p:spTree>
    <p:extLst>
      <p:ext uri="{BB962C8B-B14F-4D97-AF65-F5344CB8AC3E}">
        <p14:creationId xmlns:p14="http://schemas.microsoft.com/office/powerpoint/2010/main" val="241984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1) </a:t>
            </a:r>
            <a:r>
              <a:rPr lang="en-US" b="0" i="0" dirty="0">
                <a:solidFill>
                  <a:srgbClr val="1F1F1F"/>
                </a:solidFill>
                <a:effectLst/>
                <a:latin typeface="Noto Naskh Arabic UI"/>
              </a:rPr>
              <a:t>South African Mineral Reporting Codes</a:t>
            </a:r>
            <a:r>
              <a:rPr lang="ar-SA" b="0" i="0" dirty="0">
                <a:solidFill>
                  <a:srgbClr val="1F1F1F"/>
                </a:solidFill>
                <a:effectLst/>
                <a:latin typeface="Noto Naskh Arabic UI"/>
              </a:rPr>
              <a:t> </a:t>
            </a:r>
            <a:endParaRPr lang="en-US" dirty="0"/>
          </a:p>
          <a:p>
            <a:pPr algn="r" rtl="1"/>
            <a:endParaRPr lang="en-US" dirty="0"/>
          </a:p>
        </p:txBody>
      </p:sp>
      <p:sp>
        <p:nvSpPr>
          <p:cNvPr id="4" name="Slide Number Placeholder 3"/>
          <p:cNvSpPr>
            <a:spLocks noGrp="1"/>
          </p:cNvSpPr>
          <p:nvPr>
            <p:ph type="sldNum" sz="quarter" idx="5"/>
          </p:nvPr>
        </p:nvSpPr>
        <p:spPr/>
        <p:txBody>
          <a:bodyPr/>
          <a:lstStyle/>
          <a:p>
            <a:fld id="{4F89928A-2A3C-4303-AE09-F6163A6E791C}" type="slidenum">
              <a:rPr lang="en-US" smtClean="0"/>
              <a:t>8</a:t>
            </a:fld>
            <a:endParaRPr lang="en-US"/>
          </a:p>
        </p:txBody>
      </p:sp>
    </p:spTree>
    <p:extLst>
      <p:ext uri="{BB962C8B-B14F-4D97-AF65-F5344CB8AC3E}">
        <p14:creationId xmlns:p14="http://schemas.microsoft.com/office/powerpoint/2010/main" val="1505649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sv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7.emf"/><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717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9770F-C89E-5538-048A-E3C9E6795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931" y="196767"/>
            <a:ext cx="11399804" cy="5974512"/>
          </a:xfrm>
          <a:prstGeom prst="rect">
            <a:avLst/>
          </a:prstGeom>
        </p:spPr>
      </p:pic>
      <p:sp>
        <p:nvSpPr>
          <p:cNvPr id="7" name="Freeform: Shape 6">
            <a:extLst>
              <a:ext uri="{FF2B5EF4-FFF2-40B4-BE49-F238E27FC236}">
                <a16:creationId xmlns:a16="http://schemas.microsoft.com/office/drawing/2014/main" id="{3AC9DD54-139D-CFFE-D01D-BC64EBC2F0E5}"/>
              </a:ext>
            </a:extLst>
          </p:cNvPr>
          <p:cNvSpPr/>
          <p:nvPr userDrawn="1"/>
        </p:nvSpPr>
        <p:spPr>
          <a:xfrm>
            <a:off x="4502558" y="-11522"/>
            <a:ext cx="7689442" cy="6869276"/>
          </a:xfrm>
          <a:custGeom>
            <a:avLst/>
            <a:gdLst>
              <a:gd name="connsiteX0" fmla="*/ 0 w 11300284"/>
              <a:gd name="connsiteY0" fmla="*/ 0 h 12115651"/>
              <a:gd name="connsiteX1" fmla="*/ 11300285 w 11300284"/>
              <a:gd name="connsiteY1" fmla="*/ 0 h 12115651"/>
              <a:gd name="connsiteX2" fmla="*/ 11300285 w 11300284"/>
              <a:gd name="connsiteY2" fmla="*/ 12115652 h 12115651"/>
              <a:gd name="connsiteX3" fmla="*/ 0 w 11300284"/>
              <a:gd name="connsiteY3" fmla="*/ 12115652 h 12115651"/>
            </a:gdLst>
            <a:ahLst/>
            <a:cxnLst>
              <a:cxn ang="0">
                <a:pos x="connsiteX0" y="connsiteY0"/>
              </a:cxn>
              <a:cxn ang="0">
                <a:pos x="connsiteX1" y="connsiteY1"/>
              </a:cxn>
              <a:cxn ang="0">
                <a:pos x="connsiteX2" y="connsiteY2"/>
              </a:cxn>
              <a:cxn ang="0">
                <a:pos x="connsiteX3" y="connsiteY3"/>
              </a:cxn>
            </a:cxnLst>
            <a:rect l="l" t="t" r="r" b="b"/>
            <a:pathLst>
              <a:path w="11300284" h="12115651">
                <a:moveTo>
                  <a:pt x="0" y="0"/>
                </a:moveTo>
                <a:lnTo>
                  <a:pt x="11300285" y="0"/>
                </a:lnTo>
                <a:lnTo>
                  <a:pt x="11300285" y="12115652"/>
                </a:lnTo>
                <a:lnTo>
                  <a:pt x="0" y="12115652"/>
                </a:lnTo>
                <a:close/>
              </a:path>
            </a:pathLst>
          </a:custGeom>
          <a:gradFill>
            <a:gsLst>
              <a:gs pos="6000">
                <a:srgbClr val="4A4F54">
                  <a:alpha val="85000"/>
                </a:srgbClr>
              </a:gs>
              <a:gs pos="28000">
                <a:srgbClr val="4A4F54">
                  <a:alpha val="75000"/>
                </a:srgbClr>
              </a:gs>
              <a:gs pos="46000">
                <a:srgbClr val="4A4F54">
                  <a:alpha val="65000"/>
                </a:srgbClr>
              </a:gs>
              <a:gs pos="63000">
                <a:srgbClr val="4A4F54">
                  <a:alpha val="50000"/>
                </a:srgbClr>
              </a:gs>
              <a:gs pos="79000">
                <a:srgbClr val="4A4F54">
                  <a:alpha val="34902"/>
                </a:srgbClr>
              </a:gs>
              <a:gs pos="94000">
                <a:srgbClr val="4A4F54">
                  <a:alpha val="0"/>
                </a:srgbClr>
              </a:gs>
            </a:gsLst>
            <a:lin ang="10800000" scaled="1"/>
          </a:gradFill>
          <a:ln w="0" cap="flat">
            <a:noFill/>
            <a:prstDash val="solid"/>
            <a:miter/>
          </a:ln>
        </p:spPr>
        <p:txBody>
          <a:bodyPr rtlCol="0" anchor="ctr"/>
          <a:lstStyle/>
          <a:p>
            <a:pPr marL="0" marR="0" lvl="0" indent="0" defTabSz="554218" eaLnBrk="1" fontAlgn="auto" latinLnBrk="0" hangingPunct="1">
              <a:lnSpc>
                <a:spcPct val="100000"/>
              </a:lnSpc>
              <a:spcBef>
                <a:spcPts val="0"/>
              </a:spcBef>
              <a:spcAft>
                <a:spcPts val="0"/>
              </a:spcAft>
              <a:buClrTx/>
              <a:buSzTx/>
              <a:buFontTx/>
              <a:buNone/>
              <a:tabLst/>
              <a:defRPr/>
            </a:pPr>
            <a:endParaRPr kumimoji="0" lang="en-GB" sz="1091" b="0" i="0" u="none" strike="noStrike" kern="0" cap="none" spc="0" normalizeH="0" baseline="0" noProof="0" dirty="0">
              <a:ln>
                <a:noFill/>
              </a:ln>
              <a:solidFill>
                <a:sysClr val="windowText" lastClr="000000"/>
              </a:solidFill>
              <a:effectLst/>
              <a:uLnTx/>
              <a:uFillTx/>
            </a:endParaRPr>
          </a:p>
        </p:txBody>
      </p:sp>
      <p:sp>
        <p:nvSpPr>
          <p:cNvPr id="9" name="Title 1">
            <a:extLst>
              <a:ext uri="{FF2B5EF4-FFF2-40B4-BE49-F238E27FC236}">
                <a16:creationId xmlns:a16="http://schemas.microsoft.com/office/drawing/2014/main" id="{493DE992-3FCA-7C64-9EEB-6C6EA06F4706}"/>
              </a:ext>
            </a:extLst>
          </p:cNvPr>
          <p:cNvSpPr>
            <a:spLocks noGrp="1"/>
          </p:cNvSpPr>
          <p:nvPr>
            <p:ph type="ctrTitle" hasCustomPrompt="1"/>
          </p:nvPr>
        </p:nvSpPr>
        <p:spPr>
          <a:xfrm>
            <a:off x="2581442" y="2231993"/>
            <a:ext cx="8659190" cy="1235364"/>
          </a:xfrm>
        </p:spPr>
        <p:txBody>
          <a:bodyPr vert="horz" lIns="91440" tIns="45720" rIns="91440" bIns="45720" rtlCol="0" anchor="b">
            <a:normAutofit/>
          </a:bodyPr>
          <a:lstStyle>
            <a:lvl1pPr>
              <a:defRPr lang="en-BH" sz="5819" b="1" dirty="0">
                <a:solidFill>
                  <a:schemeClr val="bg1"/>
                </a:solidFill>
                <a:effectLst>
                  <a:outerShdw blurRad="38100" dist="38100" dir="2700000" algn="tl">
                    <a:srgbClr val="000000">
                      <a:alpha val="43137"/>
                    </a:srgbClr>
                  </a:outerShdw>
                </a:effectLst>
                <a:latin typeface="Tanseek Mod Pro Arabic Medium" panose="020B0804030202020303" pitchFamily="34" charset="-78"/>
                <a:cs typeface="Tanseek Mod Pro Arabic Medium" panose="020B0804030202020303" pitchFamily="34" charset="-78"/>
              </a:defRPr>
            </a:lvl1pPr>
          </a:lstStyle>
          <a:p>
            <a:pPr lvl="0" algn="r" rtl="1"/>
            <a:r>
              <a:rPr lang="ar-SA" dirty="0"/>
              <a:t>عنوان العرض المرئي</a:t>
            </a:r>
            <a:endParaRPr lang="en-BH" dirty="0"/>
          </a:p>
        </p:txBody>
      </p:sp>
      <p:sp>
        <p:nvSpPr>
          <p:cNvPr id="10" name="Subtitle 2">
            <a:extLst>
              <a:ext uri="{FF2B5EF4-FFF2-40B4-BE49-F238E27FC236}">
                <a16:creationId xmlns:a16="http://schemas.microsoft.com/office/drawing/2014/main" id="{518F4BAE-0FB1-0830-6E8B-D503F49AC8C3}"/>
              </a:ext>
            </a:extLst>
          </p:cNvPr>
          <p:cNvSpPr>
            <a:spLocks noGrp="1"/>
          </p:cNvSpPr>
          <p:nvPr>
            <p:ph type="subTitle" idx="1" hasCustomPrompt="1"/>
          </p:nvPr>
        </p:nvSpPr>
        <p:spPr>
          <a:xfrm>
            <a:off x="4958825" y="3587377"/>
            <a:ext cx="6281807" cy="459305"/>
          </a:xfrm>
        </p:spPr>
        <p:txBody>
          <a:bodyPr vert="horz" lIns="91440" tIns="45720" rIns="91440" bIns="45720" rtlCol="0">
            <a:normAutofit/>
          </a:bodyPr>
          <a:lstStyle>
            <a:lvl1pPr algn="r" rtl="1">
              <a:defRPr lang="en-BH" sz="2667" b="0" dirty="0">
                <a:solidFill>
                  <a:schemeClr val="bg2"/>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defRPr>
            </a:lvl1pPr>
          </a:lstStyle>
          <a:p>
            <a:pPr marL="0" lvl="0" indent="0" algn="r">
              <a:buNone/>
            </a:pPr>
            <a:r>
              <a:rPr lang="ar-SA" dirty="0"/>
              <a:t>العنوان الثانوي</a:t>
            </a:r>
            <a:endParaRPr lang="en-BH" dirty="0"/>
          </a:p>
        </p:txBody>
      </p:sp>
      <p:sp>
        <p:nvSpPr>
          <p:cNvPr id="11" name="Content Placeholder 9">
            <a:extLst>
              <a:ext uri="{FF2B5EF4-FFF2-40B4-BE49-F238E27FC236}">
                <a16:creationId xmlns:a16="http://schemas.microsoft.com/office/drawing/2014/main" id="{2DAC703E-A783-327C-3D69-96ECF0041EEB}"/>
              </a:ext>
            </a:extLst>
          </p:cNvPr>
          <p:cNvSpPr>
            <a:spLocks noGrp="1"/>
          </p:cNvSpPr>
          <p:nvPr>
            <p:ph sz="quarter" idx="11" hasCustomPrompt="1"/>
          </p:nvPr>
        </p:nvSpPr>
        <p:spPr>
          <a:xfrm>
            <a:off x="9704231" y="5829481"/>
            <a:ext cx="1536401" cy="461818"/>
          </a:xfrm>
        </p:spPr>
        <p:txBody>
          <a:bodyPr/>
          <a:lstStyle>
            <a:lvl1pPr marL="0" indent="0" algn="l" rtl="0">
              <a:buNone/>
              <a:defRPr>
                <a:solidFill>
                  <a:schemeClr val="bg2"/>
                </a:solidFill>
                <a:effectLst>
                  <a:outerShdw blurRad="38100" dist="38100" dir="2700000" algn="tl">
                    <a:srgbClr val="000000">
                      <a:alpha val="43137"/>
                    </a:srgbClr>
                  </a:outerShdw>
                </a:effectLst>
                <a:latin typeface="HelveticaNeueLT Pro 55 Roman" panose="020B0604020202020204" pitchFamily="34" charset="0"/>
                <a:cs typeface="Arial" panose="020B0604020202020204" pitchFamily="34" charset="0"/>
              </a:defRPr>
            </a:lvl1pPr>
          </a:lstStyle>
          <a:p>
            <a:r>
              <a:rPr lang="en-GB" dirty="0"/>
              <a:t>17 Nov 2024</a:t>
            </a:r>
            <a:endParaRPr lang="en-BH" dirty="0"/>
          </a:p>
        </p:txBody>
      </p:sp>
      <p:pic>
        <p:nvPicPr>
          <p:cNvPr id="3" name="Picture 2">
            <a:extLst>
              <a:ext uri="{FF2B5EF4-FFF2-40B4-BE49-F238E27FC236}">
                <a16:creationId xmlns:a16="http://schemas.microsoft.com/office/drawing/2014/main" id="{8FEE98D7-4518-FF1F-AD69-0A6480CE9395}"/>
              </a:ext>
            </a:extLst>
          </p:cNvPr>
          <p:cNvPicPr>
            <a:picLocks noChangeAspect="1"/>
          </p:cNvPicPr>
          <p:nvPr userDrawn="1"/>
        </p:nvPicPr>
        <p:blipFill>
          <a:blip r:embed="rId3"/>
          <a:stretch>
            <a:fillRect/>
          </a:stretch>
        </p:blipFill>
        <p:spPr>
          <a:xfrm>
            <a:off x="521351" y="487966"/>
            <a:ext cx="1705014" cy="1027056"/>
          </a:xfrm>
          <a:prstGeom prst="rect">
            <a:avLst/>
          </a:prstGeom>
        </p:spPr>
      </p:pic>
    </p:spTree>
    <p:extLst>
      <p:ext uri="{BB962C8B-B14F-4D97-AF65-F5344CB8AC3E}">
        <p14:creationId xmlns:p14="http://schemas.microsoft.com/office/powerpoint/2010/main" val="407399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_B">
    <p:bg>
      <p:bgPr>
        <a:solidFill>
          <a:srgbClr val="CFD3D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EBDDFC-F74F-3981-1DD6-4C6B9164A6BA}"/>
              </a:ext>
            </a:extLst>
          </p:cNvPr>
          <p:cNvSpPr>
            <a:spLocks noGrp="1"/>
          </p:cNvSpPr>
          <p:nvPr>
            <p:ph type="subTitle" idx="1" hasCustomPrompt="1"/>
          </p:nvPr>
        </p:nvSpPr>
        <p:spPr>
          <a:xfrm>
            <a:off x="5131808" y="3711545"/>
            <a:ext cx="6281807" cy="459305"/>
          </a:xfrm>
        </p:spPr>
        <p:txBody>
          <a:bodyPr>
            <a:noAutofit/>
          </a:bodyPr>
          <a:lstStyle>
            <a:lvl1pPr marL="0" indent="0" algn="r" rtl="0">
              <a:buNone/>
              <a:defRPr sz="2800">
                <a:solidFill>
                  <a:srgbClr val="BC955C"/>
                </a:solidFill>
                <a:latin typeface="HelveticaNeueLT Arabic 55 Roman" panose="020B0604020202020204" pitchFamily="34" charset="-78"/>
                <a:cs typeface="HelveticaNeueLT Arabic 55 Roman" panose="020B0604020202020204" pitchFamily="34" charset="-78"/>
              </a:defRPr>
            </a:lvl1pPr>
            <a:lvl2pPr marL="277109" indent="0" algn="ctr">
              <a:buNone/>
              <a:defRPr sz="1212"/>
            </a:lvl2pPr>
            <a:lvl3pPr marL="554218" indent="0" algn="ctr">
              <a:buNone/>
              <a:defRPr sz="1091"/>
            </a:lvl3pPr>
            <a:lvl4pPr marL="831327" indent="0" algn="ctr">
              <a:buNone/>
              <a:defRPr sz="970"/>
            </a:lvl4pPr>
            <a:lvl5pPr marL="1108436" indent="0" algn="ctr">
              <a:buNone/>
              <a:defRPr sz="970"/>
            </a:lvl5pPr>
            <a:lvl6pPr marL="1385545" indent="0" algn="ctr">
              <a:buNone/>
              <a:defRPr sz="970"/>
            </a:lvl6pPr>
            <a:lvl7pPr marL="1662654" indent="0" algn="ctr">
              <a:buNone/>
              <a:defRPr sz="970"/>
            </a:lvl7pPr>
            <a:lvl8pPr marL="1939762" indent="0" algn="ctr">
              <a:buNone/>
              <a:defRPr sz="970"/>
            </a:lvl8pPr>
            <a:lvl9pPr marL="2216871" indent="0" algn="ctr">
              <a:buNone/>
              <a:defRPr sz="970"/>
            </a:lvl9pPr>
          </a:lstStyle>
          <a:p>
            <a:pPr marL="0" rtl="0"/>
            <a:r>
              <a:rPr lang="ar-SA" dirty="0"/>
              <a:t>محتوى فرعي (ان وجد)</a:t>
            </a:r>
            <a:endParaRPr lang="en-BH" dirty="0"/>
          </a:p>
        </p:txBody>
      </p:sp>
      <p:sp>
        <p:nvSpPr>
          <p:cNvPr id="7" name="Title 1">
            <a:extLst>
              <a:ext uri="{FF2B5EF4-FFF2-40B4-BE49-F238E27FC236}">
                <a16:creationId xmlns:a16="http://schemas.microsoft.com/office/drawing/2014/main" id="{14E7C3D5-1C05-54B3-356C-00E8D124D607}"/>
              </a:ext>
            </a:extLst>
          </p:cNvPr>
          <p:cNvSpPr>
            <a:spLocks noGrp="1"/>
          </p:cNvSpPr>
          <p:nvPr>
            <p:ph type="ctrTitle" hasCustomPrompt="1"/>
          </p:nvPr>
        </p:nvSpPr>
        <p:spPr>
          <a:xfrm>
            <a:off x="5137707" y="2284650"/>
            <a:ext cx="6281807" cy="1235364"/>
          </a:xfrm>
        </p:spPr>
        <p:txBody>
          <a:bodyPr anchor="b">
            <a:normAutofit/>
          </a:bodyPr>
          <a:lstStyle>
            <a:lvl1pPr algn="r" rtl="1">
              <a:defRPr lang="en-BH" sz="5500" b="1" kern="1200" dirty="0">
                <a:solidFill>
                  <a:srgbClr val="595959"/>
                </a:solidFill>
                <a:latin typeface="Tanseek Mod Pro Arabic Medium" panose="020B0804030202020303" pitchFamily="34" charset="-78"/>
                <a:ea typeface="+mj-ea"/>
                <a:cs typeface="Tanseek Mod Pro Arabic Medium" panose="020B0804030202020303" pitchFamily="34" charset="-78"/>
              </a:defRPr>
            </a:lvl1pPr>
          </a:lstStyle>
          <a:p>
            <a:r>
              <a:rPr lang="ar-SA" dirty="0"/>
              <a:t>عنوان فاصل</a:t>
            </a:r>
            <a:endParaRPr lang="en-BH" dirty="0"/>
          </a:p>
        </p:txBody>
      </p:sp>
      <p:pic>
        <p:nvPicPr>
          <p:cNvPr id="2" name="Picture 1">
            <a:extLst>
              <a:ext uri="{FF2B5EF4-FFF2-40B4-BE49-F238E27FC236}">
                <a16:creationId xmlns:a16="http://schemas.microsoft.com/office/drawing/2014/main" id="{032A6177-8D31-80C5-C292-C6D084C5F0E0}"/>
              </a:ext>
            </a:extLst>
          </p:cNvPr>
          <p:cNvPicPr>
            <a:picLocks noChangeAspect="1"/>
          </p:cNvPicPr>
          <p:nvPr userDrawn="1"/>
        </p:nvPicPr>
        <p:blipFill>
          <a:blip r:embed="rId2"/>
          <a:stretch>
            <a:fillRect/>
          </a:stretch>
        </p:blipFill>
        <p:spPr>
          <a:xfrm>
            <a:off x="-310884" y="3429000"/>
            <a:ext cx="4310364" cy="2635754"/>
          </a:xfrm>
          <a:prstGeom prst="rect">
            <a:avLst/>
          </a:prstGeom>
        </p:spPr>
      </p:pic>
      <p:sp>
        <p:nvSpPr>
          <p:cNvPr id="6" name="Holder 4">
            <a:extLst>
              <a:ext uri="{FF2B5EF4-FFF2-40B4-BE49-F238E27FC236}">
                <a16:creationId xmlns:a16="http://schemas.microsoft.com/office/drawing/2014/main" id="{5356F5E9-587E-E5B1-A49B-EE36D2AF814E}"/>
              </a:ext>
            </a:extLst>
          </p:cNvPr>
          <p:cNvSpPr txBox="1">
            <a:spLocks/>
          </p:cNvSpPr>
          <p:nvPr userDrawn="1"/>
        </p:nvSpPr>
        <p:spPr>
          <a:xfrm>
            <a:off x="2596376" y="5641957"/>
            <a:ext cx="588034" cy="181909"/>
          </a:xfrm>
          <a:prstGeom prst="rect">
            <a:avLst/>
          </a:prstGeom>
        </p:spPr>
        <p:txBody>
          <a:bodyPr wrap="square" lIns="0" tIns="0" rIns="0" bIns="0">
            <a:spAutoFit/>
          </a:bodyPr>
          <a:lstStyle>
            <a:defPPr>
              <a:defRPr kern="0"/>
            </a:defPPr>
            <a:lvl1pPr>
              <a:defRPr sz="1950" b="1" i="0">
                <a:solidFill>
                  <a:srgbClr val="007680"/>
                </a:solidFill>
                <a:latin typeface="Arial" panose="020B0604020202020204" pitchFamily="34" charset="0"/>
                <a:cs typeface="Arial" panose="020B0604020202020204" pitchFamily="34" charset="0"/>
              </a:defRPr>
            </a:lvl1pPr>
          </a:lstStyle>
          <a:p>
            <a:pPr marL="7697" marR="0" lvl="0" indent="0" defTabSz="554218" eaLnBrk="1" fontAlgn="auto" latinLnBrk="0" hangingPunct="1">
              <a:lnSpc>
                <a:spcPct val="100000"/>
              </a:lnSpc>
              <a:spcBef>
                <a:spcPts val="245"/>
              </a:spcBef>
              <a:spcAft>
                <a:spcPts val="0"/>
              </a:spcAft>
              <a:buClrTx/>
              <a:buSzTx/>
              <a:buFontTx/>
              <a:buNone/>
              <a:tabLst/>
              <a:defRPr/>
            </a:pPr>
            <a:r>
              <a:rPr kumimoji="0" lang="en-US" sz="1182" b="1" i="0" u="none" strike="noStrike" kern="0" cap="none" spc="-24" normalizeH="0" baseline="0" noProof="0" dirty="0">
                <a:ln>
                  <a:noFill/>
                </a:ln>
                <a:solidFill>
                  <a:srgbClr val="BC955C"/>
                </a:solidFill>
                <a:effectLst/>
                <a:uLnTx/>
                <a:uFillTx/>
                <a:latin typeface="Arial" panose="020B0604020202020204" pitchFamily="34" charset="0"/>
                <a:cs typeface="Arial" panose="020B0604020202020204" pitchFamily="34" charset="0"/>
              </a:rPr>
              <a:t>smsc.sa</a:t>
            </a:r>
          </a:p>
        </p:txBody>
      </p:sp>
      <p:pic>
        <p:nvPicPr>
          <p:cNvPr id="8" name="Picture 7">
            <a:extLst>
              <a:ext uri="{FF2B5EF4-FFF2-40B4-BE49-F238E27FC236}">
                <a16:creationId xmlns:a16="http://schemas.microsoft.com/office/drawing/2014/main" id="{698C96AA-37B3-DDCE-AC8A-C77BA32AEA3E}"/>
              </a:ext>
            </a:extLst>
          </p:cNvPr>
          <p:cNvPicPr>
            <a:picLocks noChangeAspect="1"/>
          </p:cNvPicPr>
          <p:nvPr userDrawn="1"/>
        </p:nvPicPr>
        <p:blipFill>
          <a:blip r:embed="rId3"/>
          <a:stretch>
            <a:fillRect/>
          </a:stretch>
        </p:blipFill>
        <p:spPr>
          <a:xfrm>
            <a:off x="10108095" y="420480"/>
            <a:ext cx="1629881" cy="981798"/>
          </a:xfrm>
          <a:prstGeom prst="rect">
            <a:avLst/>
          </a:prstGeom>
        </p:spPr>
      </p:pic>
    </p:spTree>
    <p:extLst>
      <p:ext uri="{BB962C8B-B14F-4D97-AF65-F5344CB8AC3E}">
        <p14:creationId xmlns:p14="http://schemas.microsoft.com/office/powerpoint/2010/main" val="342793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ver_B">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CF703B6-4BC9-3E6B-3F2C-EC75C0C5D8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469"/>
          <a:stretch/>
        </p:blipFill>
        <p:spPr>
          <a:xfrm>
            <a:off x="-4128" y="3520014"/>
            <a:ext cx="4279419" cy="2821518"/>
          </a:xfrm>
          <a:prstGeom prst="rect">
            <a:avLst/>
          </a:prstGeom>
        </p:spPr>
      </p:pic>
      <p:sp>
        <p:nvSpPr>
          <p:cNvPr id="3" name="Subtitle 2">
            <a:extLst>
              <a:ext uri="{FF2B5EF4-FFF2-40B4-BE49-F238E27FC236}">
                <a16:creationId xmlns:a16="http://schemas.microsoft.com/office/drawing/2014/main" id="{F6EBDDFC-F74F-3981-1DD6-4C6B9164A6BA}"/>
              </a:ext>
            </a:extLst>
          </p:cNvPr>
          <p:cNvSpPr>
            <a:spLocks noGrp="1"/>
          </p:cNvSpPr>
          <p:nvPr>
            <p:ph type="subTitle" idx="1" hasCustomPrompt="1"/>
          </p:nvPr>
        </p:nvSpPr>
        <p:spPr>
          <a:xfrm>
            <a:off x="5137707" y="3699747"/>
            <a:ext cx="6281807" cy="459305"/>
          </a:xfrm>
        </p:spPr>
        <p:txBody>
          <a:bodyPr vert="horz" lIns="91440" tIns="45720" rIns="91440" bIns="45720" rtlCol="0">
            <a:noAutofit/>
          </a:bodyPr>
          <a:lstStyle>
            <a:lvl1pPr algn="r" rtl="1">
              <a:defRPr lang="en-BH" sz="2800" b="0" dirty="0">
                <a:solidFill>
                  <a:schemeClr val="bg2"/>
                </a:solidFill>
                <a:latin typeface="HelveticaNeueLT Arabic 55 Roman" panose="020B0604020202020204" pitchFamily="34" charset="-78"/>
                <a:cs typeface="HelveticaNeueLT Arabic 55 Roman" panose="020B0604020202020204" pitchFamily="34" charset="-78"/>
              </a:defRPr>
            </a:lvl1pPr>
          </a:lstStyle>
          <a:p>
            <a:pPr marL="0" lvl="0" indent="0" algn="r">
              <a:buNone/>
            </a:pPr>
            <a:r>
              <a:rPr lang="ar-SA" dirty="0"/>
              <a:t>محتوى فرعي (ان وجد)</a:t>
            </a:r>
            <a:endParaRPr lang="en-BH" dirty="0"/>
          </a:p>
        </p:txBody>
      </p:sp>
      <p:sp>
        <p:nvSpPr>
          <p:cNvPr id="6" name="Holder 4">
            <a:extLst>
              <a:ext uri="{FF2B5EF4-FFF2-40B4-BE49-F238E27FC236}">
                <a16:creationId xmlns:a16="http://schemas.microsoft.com/office/drawing/2014/main" id="{5356F5E9-587E-E5B1-A49B-EE36D2AF814E}"/>
              </a:ext>
            </a:extLst>
          </p:cNvPr>
          <p:cNvSpPr txBox="1">
            <a:spLocks/>
          </p:cNvSpPr>
          <p:nvPr userDrawn="1"/>
        </p:nvSpPr>
        <p:spPr>
          <a:xfrm>
            <a:off x="10905162" y="6118509"/>
            <a:ext cx="588034" cy="181909"/>
          </a:xfrm>
          <a:prstGeom prst="rect">
            <a:avLst/>
          </a:prstGeom>
        </p:spPr>
        <p:txBody>
          <a:bodyPr wrap="square" lIns="0" tIns="0" rIns="0" bIns="0">
            <a:spAutoFit/>
          </a:bodyPr>
          <a:lstStyle>
            <a:defPPr>
              <a:defRPr kern="0"/>
            </a:defPPr>
            <a:lvl1pPr>
              <a:defRPr sz="1950" b="1" i="0">
                <a:solidFill>
                  <a:srgbClr val="007680"/>
                </a:solidFill>
                <a:latin typeface="Arial" panose="020B0604020202020204" pitchFamily="34" charset="0"/>
                <a:cs typeface="Arial" panose="020B0604020202020204" pitchFamily="34" charset="0"/>
              </a:defRPr>
            </a:lvl1pPr>
          </a:lstStyle>
          <a:p>
            <a:pPr marL="7697" marR="0" lvl="0" indent="0" defTabSz="554218" eaLnBrk="1" fontAlgn="auto" latinLnBrk="0" hangingPunct="1">
              <a:lnSpc>
                <a:spcPct val="100000"/>
              </a:lnSpc>
              <a:spcBef>
                <a:spcPts val="245"/>
              </a:spcBef>
              <a:spcAft>
                <a:spcPts val="0"/>
              </a:spcAft>
              <a:buClrTx/>
              <a:buSzTx/>
              <a:buFontTx/>
              <a:buNone/>
              <a:tabLst/>
              <a:defRPr/>
            </a:pPr>
            <a:r>
              <a:rPr kumimoji="0" lang="en-US" sz="1182" b="1" i="0" u="none" strike="noStrike" kern="0" cap="none" spc="-24" normalizeH="0" baseline="0" noProof="0" dirty="0">
                <a:ln>
                  <a:noFill/>
                </a:ln>
                <a:solidFill>
                  <a:srgbClr val="FFFFFF"/>
                </a:solidFill>
                <a:effectLst/>
                <a:uLnTx/>
                <a:uFillTx/>
                <a:latin typeface="Arial" panose="020B0604020202020204" pitchFamily="34" charset="0"/>
                <a:cs typeface="Arial" panose="020B0604020202020204" pitchFamily="34" charset="0"/>
              </a:rPr>
              <a:t>smsc.sa</a:t>
            </a:r>
          </a:p>
        </p:txBody>
      </p:sp>
      <p:sp>
        <p:nvSpPr>
          <p:cNvPr id="7" name="Title 1">
            <a:extLst>
              <a:ext uri="{FF2B5EF4-FFF2-40B4-BE49-F238E27FC236}">
                <a16:creationId xmlns:a16="http://schemas.microsoft.com/office/drawing/2014/main" id="{14E7C3D5-1C05-54B3-356C-00E8D124D607}"/>
              </a:ext>
            </a:extLst>
          </p:cNvPr>
          <p:cNvSpPr>
            <a:spLocks noGrp="1"/>
          </p:cNvSpPr>
          <p:nvPr>
            <p:ph type="ctrTitle" hasCustomPrompt="1"/>
          </p:nvPr>
        </p:nvSpPr>
        <p:spPr>
          <a:xfrm>
            <a:off x="5137707" y="2284650"/>
            <a:ext cx="6281807" cy="1235364"/>
          </a:xfrm>
        </p:spPr>
        <p:txBody>
          <a:bodyPr vert="horz" lIns="91440" tIns="45720" rIns="91440" bIns="45720" rtlCol="0" anchor="b">
            <a:normAutofit/>
          </a:bodyPr>
          <a:lstStyle>
            <a:lvl1pPr>
              <a:defRPr lang="en-BH" sz="5800" b="1" dirty="0">
                <a:solidFill>
                  <a:srgbClr val="595959"/>
                </a:solidFill>
                <a:latin typeface="Tanseek Mod Pro Arabic Medium" panose="020B0804030202020303" pitchFamily="34" charset="-78"/>
                <a:cs typeface="Tanseek Mod Pro Arabic Medium" panose="020B0804030202020303" pitchFamily="34" charset="-78"/>
              </a:defRPr>
            </a:lvl1pPr>
          </a:lstStyle>
          <a:p>
            <a:pPr lvl="0" algn="r" rtl="1"/>
            <a:r>
              <a:rPr lang="ar-SA" dirty="0"/>
              <a:t>عنوان الفاصل</a:t>
            </a:r>
            <a:endParaRPr lang="en-BH" dirty="0"/>
          </a:p>
        </p:txBody>
      </p:sp>
      <p:sp>
        <p:nvSpPr>
          <p:cNvPr id="2" name="Holder 4">
            <a:extLst>
              <a:ext uri="{FF2B5EF4-FFF2-40B4-BE49-F238E27FC236}">
                <a16:creationId xmlns:a16="http://schemas.microsoft.com/office/drawing/2014/main" id="{5B3CC47F-A7DE-D27B-EAFD-19CE498C7DCC}"/>
              </a:ext>
            </a:extLst>
          </p:cNvPr>
          <p:cNvSpPr txBox="1">
            <a:spLocks/>
          </p:cNvSpPr>
          <p:nvPr userDrawn="1"/>
        </p:nvSpPr>
        <p:spPr>
          <a:xfrm>
            <a:off x="2747869" y="5936600"/>
            <a:ext cx="588034" cy="181909"/>
          </a:xfrm>
          <a:prstGeom prst="rect">
            <a:avLst/>
          </a:prstGeom>
        </p:spPr>
        <p:txBody>
          <a:bodyPr wrap="square" lIns="0" tIns="0" rIns="0" bIns="0">
            <a:spAutoFit/>
          </a:bodyPr>
          <a:lstStyle>
            <a:defPPr>
              <a:defRPr kern="0"/>
            </a:defPPr>
            <a:lvl1pPr>
              <a:defRPr sz="1950" b="1" i="0">
                <a:solidFill>
                  <a:srgbClr val="007680"/>
                </a:solidFill>
                <a:latin typeface="Arial" panose="020B0604020202020204" pitchFamily="34" charset="0"/>
                <a:cs typeface="Arial" panose="020B0604020202020204" pitchFamily="34" charset="0"/>
              </a:defRPr>
            </a:lvl1pPr>
          </a:lstStyle>
          <a:p>
            <a:pPr marL="7697" marR="0" lvl="0" indent="0" defTabSz="554218" eaLnBrk="1" fontAlgn="auto" latinLnBrk="0" hangingPunct="1">
              <a:lnSpc>
                <a:spcPct val="100000"/>
              </a:lnSpc>
              <a:spcBef>
                <a:spcPts val="245"/>
              </a:spcBef>
              <a:spcAft>
                <a:spcPts val="0"/>
              </a:spcAft>
              <a:buClrTx/>
              <a:buSzTx/>
              <a:buFontTx/>
              <a:buNone/>
              <a:tabLst/>
              <a:defRPr/>
            </a:pPr>
            <a:r>
              <a:rPr kumimoji="0" lang="en-US" sz="1182" b="1" i="0" u="none" strike="noStrike" kern="0" cap="none" spc="-24" normalizeH="0" baseline="0" noProof="0" dirty="0">
                <a:ln>
                  <a:noFill/>
                </a:ln>
                <a:solidFill>
                  <a:srgbClr val="BC955C"/>
                </a:solidFill>
                <a:effectLst/>
                <a:uLnTx/>
                <a:uFillTx/>
                <a:latin typeface="Arial" panose="020B0604020202020204" pitchFamily="34" charset="0"/>
                <a:cs typeface="Arial" panose="020B0604020202020204" pitchFamily="34" charset="0"/>
              </a:rPr>
              <a:t>smsc.sa</a:t>
            </a:r>
          </a:p>
        </p:txBody>
      </p:sp>
      <p:pic>
        <p:nvPicPr>
          <p:cNvPr id="9" name="Picture 8">
            <a:extLst>
              <a:ext uri="{FF2B5EF4-FFF2-40B4-BE49-F238E27FC236}">
                <a16:creationId xmlns:a16="http://schemas.microsoft.com/office/drawing/2014/main" id="{BB69DD75-68E7-7460-1103-96B93935F34A}"/>
              </a:ext>
            </a:extLst>
          </p:cNvPr>
          <p:cNvPicPr>
            <a:picLocks noChangeAspect="1"/>
          </p:cNvPicPr>
          <p:nvPr userDrawn="1"/>
        </p:nvPicPr>
        <p:blipFill>
          <a:blip r:embed="rId4"/>
          <a:stretch>
            <a:fillRect/>
          </a:stretch>
        </p:blipFill>
        <p:spPr>
          <a:xfrm>
            <a:off x="10098489" y="444463"/>
            <a:ext cx="1613346" cy="971838"/>
          </a:xfrm>
          <a:prstGeom prst="rect">
            <a:avLst/>
          </a:prstGeom>
        </p:spPr>
      </p:pic>
    </p:spTree>
    <p:extLst>
      <p:ext uri="{BB962C8B-B14F-4D97-AF65-F5344CB8AC3E}">
        <p14:creationId xmlns:p14="http://schemas.microsoft.com/office/powerpoint/2010/main" val="20149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00717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720BDB8-B7BF-4B4E-FCD1-F8EA6E5ED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4" t="24911" r="53399" b="-2665"/>
          <a:stretch/>
        </p:blipFill>
        <p:spPr>
          <a:xfrm>
            <a:off x="9115143" y="0"/>
            <a:ext cx="3076856" cy="3049970"/>
          </a:xfrm>
          <a:prstGeom prst="rect">
            <a:avLst/>
          </a:prstGeom>
        </p:spPr>
      </p:pic>
      <p:sp>
        <p:nvSpPr>
          <p:cNvPr id="15" name="Title 1">
            <a:extLst>
              <a:ext uri="{FF2B5EF4-FFF2-40B4-BE49-F238E27FC236}">
                <a16:creationId xmlns:a16="http://schemas.microsoft.com/office/drawing/2014/main" id="{7B71D557-CCEE-A6D0-CA49-FE9E44933844}"/>
              </a:ext>
            </a:extLst>
          </p:cNvPr>
          <p:cNvSpPr>
            <a:spLocks noGrp="1"/>
          </p:cNvSpPr>
          <p:nvPr>
            <p:ph type="ctrTitle" hasCustomPrompt="1"/>
          </p:nvPr>
        </p:nvSpPr>
        <p:spPr>
          <a:xfrm>
            <a:off x="5616699" y="2940808"/>
            <a:ext cx="4591117" cy="1235364"/>
          </a:xfrm>
        </p:spPr>
        <p:txBody>
          <a:bodyPr anchor="b">
            <a:normAutofit/>
          </a:bodyPr>
          <a:lstStyle>
            <a:lvl1pPr algn="r" rtl="1">
              <a:defRPr lang="en-BH" sz="5500" b="1" kern="1200" dirty="0">
                <a:solidFill>
                  <a:srgbClr val="FFB81C"/>
                </a:solidFill>
                <a:latin typeface="Tanseek Mod Pro Arabic Medium" panose="020B0804030202020303" pitchFamily="34" charset="-78"/>
                <a:ea typeface="+mj-ea"/>
                <a:cs typeface="Tanseek Mod Pro Arabic Medium" panose="020B0804030202020303" pitchFamily="34" charset="-78"/>
              </a:defRPr>
            </a:lvl1pPr>
          </a:lstStyle>
          <a:p>
            <a:r>
              <a:rPr lang="ar-SA" dirty="0"/>
              <a:t>عنوان الفاصل</a:t>
            </a:r>
            <a:endParaRPr lang="en-BH" dirty="0"/>
          </a:p>
        </p:txBody>
      </p:sp>
      <p:sp>
        <p:nvSpPr>
          <p:cNvPr id="16" name="Subtitle 2">
            <a:extLst>
              <a:ext uri="{FF2B5EF4-FFF2-40B4-BE49-F238E27FC236}">
                <a16:creationId xmlns:a16="http://schemas.microsoft.com/office/drawing/2014/main" id="{D0BC6BB8-1CF4-1EA9-5A71-0C5830207BC8}"/>
              </a:ext>
            </a:extLst>
          </p:cNvPr>
          <p:cNvSpPr>
            <a:spLocks noGrp="1"/>
          </p:cNvSpPr>
          <p:nvPr>
            <p:ph type="subTitle" idx="1" hasCustomPrompt="1"/>
          </p:nvPr>
        </p:nvSpPr>
        <p:spPr>
          <a:xfrm>
            <a:off x="6503950" y="4403313"/>
            <a:ext cx="3716189" cy="584802"/>
          </a:xfrm>
        </p:spPr>
        <p:txBody>
          <a:bodyPr>
            <a:normAutofit/>
          </a:bodyPr>
          <a:lstStyle>
            <a:lvl1pPr marL="0" indent="0" algn="r" rtl="1">
              <a:buNone/>
              <a:defRPr sz="2800">
                <a:solidFill>
                  <a:schemeClr val="bg1"/>
                </a:solidFill>
                <a:latin typeface="HelveticaNeueLT Arabic 55 Roman" panose="020B0604020202020204" pitchFamily="34" charset="-78"/>
                <a:cs typeface="HelveticaNeueLT Arabic 55 Roman" panose="020B0604020202020204" pitchFamily="34" charset="-78"/>
              </a:defRPr>
            </a:lvl1pPr>
            <a:lvl2pPr marL="277109" indent="0" algn="ctr">
              <a:buNone/>
              <a:defRPr sz="1212"/>
            </a:lvl2pPr>
            <a:lvl3pPr marL="554218" indent="0" algn="ctr">
              <a:buNone/>
              <a:defRPr sz="1091"/>
            </a:lvl3pPr>
            <a:lvl4pPr marL="831327" indent="0" algn="ctr">
              <a:buNone/>
              <a:defRPr sz="970"/>
            </a:lvl4pPr>
            <a:lvl5pPr marL="1108436" indent="0" algn="ctr">
              <a:buNone/>
              <a:defRPr sz="970"/>
            </a:lvl5pPr>
            <a:lvl6pPr marL="1385545" indent="0" algn="ctr">
              <a:buNone/>
              <a:defRPr sz="970"/>
            </a:lvl6pPr>
            <a:lvl7pPr marL="1662654" indent="0" algn="ctr">
              <a:buNone/>
              <a:defRPr sz="970"/>
            </a:lvl7pPr>
            <a:lvl8pPr marL="1939762" indent="0" algn="ctr">
              <a:buNone/>
              <a:defRPr sz="970"/>
            </a:lvl8pPr>
            <a:lvl9pPr marL="2216871" indent="0" algn="ctr">
              <a:buNone/>
              <a:defRPr sz="970"/>
            </a:lvl9pPr>
          </a:lstStyle>
          <a:p>
            <a:pPr marL="0" rtl="0"/>
            <a:r>
              <a:rPr lang="ar-SA" dirty="0"/>
              <a:t>محتوى فرعي (ان وجد)</a:t>
            </a:r>
            <a:endParaRPr lang="en-BH" dirty="0"/>
          </a:p>
        </p:txBody>
      </p:sp>
      <p:pic>
        <p:nvPicPr>
          <p:cNvPr id="3" name="Picture 2">
            <a:extLst>
              <a:ext uri="{FF2B5EF4-FFF2-40B4-BE49-F238E27FC236}">
                <a16:creationId xmlns:a16="http://schemas.microsoft.com/office/drawing/2014/main" id="{3B472B2F-86F1-7945-37DF-359CF61957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558" y="2893376"/>
            <a:ext cx="335446" cy="586741"/>
          </a:xfrm>
          <a:prstGeom prst="rect">
            <a:avLst/>
          </a:prstGeom>
        </p:spPr>
      </p:pic>
      <p:pic>
        <p:nvPicPr>
          <p:cNvPr id="4" name="Picture 3">
            <a:extLst>
              <a:ext uri="{FF2B5EF4-FFF2-40B4-BE49-F238E27FC236}">
                <a16:creationId xmlns:a16="http://schemas.microsoft.com/office/drawing/2014/main" id="{DCD70B98-2960-A3EC-2654-DA4C931758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844" y="4425645"/>
            <a:ext cx="423109" cy="584802"/>
          </a:xfrm>
          <a:prstGeom prst="rect">
            <a:avLst/>
          </a:prstGeom>
        </p:spPr>
      </p:pic>
      <p:pic>
        <p:nvPicPr>
          <p:cNvPr id="5" name="Picture 4">
            <a:extLst>
              <a:ext uri="{FF2B5EF4-FFF2-40B4-BE49-F238E27FC236}">
                <a16:creationId xmlns:a16="http://schemas.microsoft.com/office/drawing/2014/main" id="{76DA1CD3-7908-DBEF-1EB5-3FB8EDBEEE1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8657" y="5190810"/>
            <a:ext cx="436048" cy="585772"/>
          </a:xfrm>
          <a:prstGeom prst="rect">
            <a:avLst/>
          </a:prstGeom>
        </p:spPr>
      </p:pic>
      <p:pic>
        <p:nvPicPr>
          <p:cNvPr id="6" name="Picture 5" descr="A logo of a planet with leaves&#10;&#10;Description automatically generated">
            <a:extLst>
              <a:ext uri="{FF2B5EF4-FFF2-40B4-BE49-F238E27FC236}">
                <a16:creationId xmlns:a16="http://schemas.microsoft.com/office/drawing/2014/main" id="{C8323475-88E1-91E9-B96F-18EEE976B73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78657" y="5956945"/>
            <a:ext cx="406611" cy="579953"/>
          </a:xfrm>
          <a:prstGeom prst="rect">
            <a:avLst/>
          </a:prstGeom>
        </p:spPr>
      </p:pic>
      <p:pic>
        <p:nvPicPr>
          <p:cNvPr id="7" name="Picture 6" descr="A logo with white lines and a black background&#10;&#10;Description automatically generated">
            <a:extLst>
              <a:ext uri="{FF2B5EF4-FFF2-40B4-BE49-F238E27FC236}">
                <a16:creationId xmlns:a16="http://schemas.microsoft.com/office/drawing/2014/main" id="{144EBA37-8F47-1589-AE86-EBA2D561B15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41588" y="3660480"/>
            <a:ext cx="359384" cy="584802"/>
          </a:xfrm>
          <a:prstGeom prst="rect">
            <a:avLst/>
          </a:prstGeom>
        </p:spPr>
      </p:pic>
    </p:spTree>
    <p:extLst>
      <p:ext uri="{BB962C8B-B14F-4D97-AF65-F5344CB8AC3E}">
        <p14:creationId xmlns:p14="http://schemas.microsoft.com/office/powerpoint/2010/main" val="250996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CFD3D3"/>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B71D557-CCEE-A6D0-CA49-FE9E44933844}"/>
              </a:ext>
            </a:extLst>
          </p:cNvPr>
          <p:cNvSpPr>
            <a:spLocks noGrp="1"/>
          </p:cNvSpPr>
          <p:nvPr>
            <p:ph type="ctrTitle" hasCustomPrompt="1"/>
          </p:nvPr>
        </p:nvSpPr>
        <p:spPr>
          <a:xfrm>
            <a:off x="5616699" y="2940808"/>
            <a:ext cx="4591117" cy="1235364"/>
          </a:xfrm>
        </p:spPr>
        <p:txBody>
          <a:bodyPr anchor="b">
            <a:normAutofit/>
          </a:bodyPr>
          <a:lstStyle>
            <a:lvl1pPr algn="r" rtl="1">
              <a:defRPr lang="en-BH" sz="5500" b="1" kern="1200" dirty="0">
                <a:solidFill>
                  <a:srgbClr val="595959"/>
                </a:solidFill>
                <a:latin typeface="Tanseek Mod Pro Arabic Medium" panose="020B0804030202020303" pitchFamily="34" charset="-78"/>
                <a:ea typeface="+mj-ea"/>
                <a:cs typeface="Tanseek Mod Pro Arabic Medium" panose="020B0804030202020303" pitchFamily="34" charset="-78"/>
              </a:defRPr>
            </a:lvl1pPr>
          </a:lstStyle>
          <a:p>
            <a:r>
              <a:rPr lang="ar-SA" dirty="0"/>
              <a:t>عنوان فاصل</a:t>
            </a:r>
            <a:endParaRPr lang="en-BH" dirty="0"/>
          </a:p>
        </p:txBody>
      </p:sp>
      <p:pic>
        <p:nvPicPr>
          <p:cNvPr id="8" name="Picture 7">
            <a:extLst>
              <a:ext uri="{FF2B5EF4-FFF2-40B4-BE49-F238E27FC236}">
                <a16:creationId xmlns:a16="http://schemas.microsoft.com/office/drawing/2014/main" id="{9789EC99-7E63-EB88-D682-48B2F16DBE2B}"/>
              </a:ext>
            </a:extLst>
          </p:cNvPr>
          <p:cNvPicPr>
            <a:picLocks noChangeAspect="1"/>
          </p:cNvPicPr>
          <p:nvPr userDrawn="1"/>
        </p:nvPicPr>
        <p:blipFill>
          <a:blip r:embed="rId2"/>
          <a:srcRect t="35195" r="44828"/>
          <a:stretch/>
        </p:blipFill>
        <p:spPr>
          <a:xfrm>
            <a:off x="8529398" y="0"/>
            <a:ext cx="3662602" cy="2632593"/>
          </a:xfrm>
          <a:prstGeom prst="rect">
            <a:avLst/>
          </a:prstGeom>
        </p:spPr>
      </p:pic>
      <p:pic>
        <p:nvPicPr>
          <p:cNvPr id="14" name="Picture 13" descr="A black and gold logo&#10;&#10;Description automatically generated">
            <a:extLst>
              <a:ext uri="{FF2B5EF4-FFF2-40B4-BE49-F238E27FC236}">
                <a16:creationId xmlns:a16="http://schemas.microsoft.com/office/drawing/2014/main" id="{0F10E6F3-208B-36AE-B3DC-1452B48F00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4445" y="2632594"/>
            <a:ext cx="335770" cy="586741"/>
          </a:xfrm>
          <a:prstGeom prst="rect">
            <a:avLst/>
          </a:prstGeom>
        </p:spPr>
      </p:pic>
      <p:pic>
        <p:nvPicPr>
          <p:cNvPr id="17" name="Picture 16" descr="A logo with a black background&#10;&#10;Description automatically generated">
            <a:extLst>
              <a:ext uri="{FF2B5EF4-FFF2-40B4-BE49-F238E27FC236}">
                <a16:creationId xmlns:a16="http://schemas.microsoft.com/office/drawing/2014/main" id="{B49ECDEC-889D-95EA-9F82-9C731B5A35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1936" y="3405191"/>
            <a:ext cx="359384" cy="585125"/>
          </a:xfrm>
          <a:prstGeom prst="rect">
            <a:avLst/>
          </a:prstGeom>
        </p:spPr>
      </p:pic>
      <p:pic>
        <p:nvPicPr>
          <p:cNvPr id="18" name="Picture 17" descr="A logo with a black background&#10;&#10;Description automatically generated">
            <a:extLst>
              <a:ext uri="{FF2B5EF4-FFF2-40B4-BE49-F238E27FC236}">
                <a16:creationId xmlns:a16="http://schemas.microsoft.com/office/drawing/2014/main" id="{26C1D6D7-D1A8-EA5F-0937-8FFFEDA7B4A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8322" y="5717811"/>
            <a:ext cx="406611" cy="580276"/>
          </a:xfrm>
          <a:prstGeom prst="rect">
            <a:avLst/>
          </a:prstGeom>
        </p:spPr>
      </p:pic>
      <p:pic>
        <p:nvPicPr>
          <p:cNvPr id="19" name="Picture 18" descr="A black and gold logo with two hands and crosses&#10;&#10;Description automatically generated">
            <a:extLst>
              <a:ext uri="{FF2B5EF4-FFF2-40B4-BE49-F238E27FC236}">
                <a16:creationId xmlns:a16="http://schemas.microsoft.com/office/drawing/2014/main" id="{D760528C-D7EF-800C-ECE5-FDF1E37B7D4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0236" y="4176172"/>
            <a:ext cx="422785" cy="584802"/>
          </a:xfrm>
          <a:prstGeom prst="rect">
            <a:avLst/>
          </a:prstGeom>
        </p:spPr>
      </p:pic>
      <p:pic>
        <p:nvPicPr>
          <p:cNvPr id="20" name="Picture 19" descr="A black and gold logo with a gear and arrows&#10;&#10;Description automatically generated">
            <a:extLst>
              <a:ext uri="{FF2B5EF4-FFF2-40B4-BE49-F238E27FC236}">
                <a16:creationId xmlns:a16="http://schemas.microsoft.com/office/drawing/2014/main" id="{DADFE9E9-2DBB-00FD-5AEB-17C029B11D7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0236" y="4946506"/>
            <a:ext cx="436048" cy="585772"/>
          </a:xfrm>
          <a:prstGeom prst="rect">
            <a:avLst/>
          </a:prstGeom>
        </p:spPr>
      </p:pic>
      <p:sp>
        <p:nvSpPr>
          <p:cNvPr id="3" name="Subtitle 2">
            <a:extLst>
              <a:ext uri="{FF2B5EF4-FFF2-40B4-BE49-F238E27FC236}">
                <a16:creationId xmlns:a16="http://schemas.microsoft.com/office/drawing/2014/main" id="{8283F8AA-A0BC-0D12-07A6-CDB004CEC7D3}"/>
              </a:ext>
            </a:extLst>
          </p:cNvPr>
          <p:cNvSpPr>
            <a:spLocks noGrp="1"/>
          </p:cNvSpPr>
          <p:nvPr>
            <p:ph type="subTitle" idx="1" hasCustomPrompt="1"/>
          </p:nvPr>
        </p:nvSpPr>
        <p:spPr>
          <a:xfrm>
            <a:off x="6491627" y="4363516"/>
            <a:ext cx="3716189" cy="440957"/>
          </a:xfrm>
        </p:spPr>
        <p:txBody>
          <a:bodyPr>
            <a:noAutofit/>
          </a:bodyPr>
          <a:lstStyle>
            <a:lvl1pPr marL="0" indent="0" algn="r" rtl="1">
              <a:buNone/>
              <a:defRPr sz="2800">
                <a:solidFill>
                  <a:srgbClr val="BC955C"/>
                </a:solidFill>
                <a:latin typeface="HelveticaNeueLT Arabic 55 Roman" panose="020B0604020202020204" pitchFamily="34" charset="-78"/>
                <a:cs typeface="HelveticaNeueLT Arabic 55 Roman" panose="020B0604020202020204" pitchFamily="34" charset="-78"/>
              </a:defRPr>
            </a:lvl1pPr>
            <a:lvl2pPr marL="277109" indent="0" algn="ctr">
              <a:buNone/>
              <a:defRPr sz="1212"/>
            </a:lvl2pPr>
            <a:lvl3pPr marL="554218" indent="0" algn="ctr">
              <a:buNone/>
              <a:defRPr sz="1091"/>
            </a:lvl3pPr>
            <a:lvl4pPr marL="831327" indent="0" algn="ctr">
              <a:buNone/>
              <a:defRPr sz="970"/>
            </a:lvl4pPr>
            <a:lvl5pPr marL="1108436" indent="0" algn="ctr">
              <a:buNone/>
              <a:defRPr sz="970"/>
            </a:lvl5pPr>
            <a:lvl6pPr marL="1385545" indent="0" algn="ctr">
              <a:buNone/>
              <a:defRPr sz="970"/>
            </a:lvl6pPr>
            <a:lvl7pPr marL="1662654" indent="0" algn="ctr">
              <a:buNone/>
              <a:defRPr sz="970"/>
            </a:lvl7pPr>
            <a:lvl8pPr marL="1939762" indent="0" algn="ctr">
              <a:buNone/>
              <a:defRPr sz="970"/>
            </a:lvl8pPr>
            <a:lvl9pPr marL="2216871" indent="0" algn="ctr">
              <a:buNone/>
              <a:defRPr sz="970"/>
            </a:lvl9pPr>
          </a:lstStyle>
          <a:p>
            <a:pPr marL="0" rtl="0"/>
            <a:r>
              <a:rPr lang="ar-SA" dirty="0"/>
              <a:t>العنوان الثانوي (ان وجد)</a:t>
            </a:r>
            <a:endParaRPr lang="en-BH" dirty="0"/>
          </a:p>
        </p:txBody>
      </p:sp>
    </p:spTree>
    <p:extLst>
      <p:ext uri="{BB962C8B-B14F-4D97-AF65-F5344CB8AC3E}">
        <p14:creationId xmlns:p14="http://schemas.microsoft.com/office/powerpoint/2010/main" val="345961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10" name="Picture 9" descr="A drone flying in the air&#10;&#10;Description automatically generated">
            <a:extLst>
              <a:ext uri="{FF2B5EF4-FFF2-40B4-BE49-F238E27FC236}">
                <a16:creationId xmlns:a16="http://schemas.microsoft.com/office/drawing/2014/main" id="{B8D02AD0-3384-2325-5B73-AB3670E61D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30439" y="-5878"/>
            <a:ext cx="5945446" cy="6863878"/>
          </a:xfrm>
          <a:prstGeom prst="rect">
            <a:avLst/>
          </a:prstGeom>
        </p:spPr>
      </p:pic>
      <p:sp>
        <p:nvSpPr>
          <p:cNvPr id="5" name="Rectangle 4">
            <a:extLst>
              <a:ext uri="{FF2B5EF4-FFF2-40B4-BE49-F238E27FC236}">
                <a16:creationId xmlns:a16="http://schemas.microsoft.com/office/drawing/2014/main" id="{CDC6F610-25E9-E0DB-613E-C77A004CE0A3}"/>
              </a:ext>
            </a:extLst>
          </p:cNvPr>
          <p:cNvSpPr/>
          <p:nvPr userDrawn="1"/>
        </p:nvSpPr>
        <p:spPr>
          <a:xfrm flipH="1">
            <a:off x="965365" y="-5879"/>
            <a:ext cx="11229271" cy="6863878"/>
          </a:xfrm>
          <a:prstGeom prst="rect">
            <a:avLst/>
          </a:prstGeom>
          <a:gradFill flip="none" rotWithShape="1">
            <a:gsLst>
              <a:gs pos="60000">
                <a:srgbClr val="464646"/>
              </a:gs>
              <a:gs pos="44000">
                <a:srgbClr val="5E5D5E"/>
              </a:gs>
              <a:gs pos="0">
                <a:srgbClr val="8D8C8D">
                  <a:alpha val="0"/>
                  <a:lumMod val="99000"/>
                </a:srgbClr>
              </a:gs>
              <a:gs pos="0">
                <a:srgbClr val="BCB7B4">
                  <a:alpha val="0"/>
                </a:srgbClr>
              </a:gs>
              <a:gs pos="100000">
                <a:schemeClr val="bg2">
                  <a:lumMod val="25000"/>
                </a:schemeClr>
              </a:gs>
              <a:gs pos="10000">
                <a:srgbClr val="848485">
                  <a:alpha val="0"/>
                </a:srgbClr>
              </a:gs>
              <a:gs pos="100000">
                <a:schemeClr val="bg2">
                  <a:lumMod val="25000"/>
                </a:schemeClr>
              </a:gs>
              <a:gs pos="100000">
                <a:srgbClr val="6D6F72"/>
              </a:gs>
              <a:gs pos="100000">
                <a:srgbClr val="323232"/>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r" defTabSz="554218" rtl="1" eaLnBrk="1" fontAlgn="auto" latinLnBrk="0" hangingPunct="1">
              <a:lnSpc>
                <a:spcPct val="100000"/>
              </a:lnSpc>
              <a:spcBef>
                <a:spcPts val="0"/>
              </a:spcBef>
              <a:spcAft>
                <a:spcPts val="0"/>
              </a:spcAft>
              <a:buClrTx/>
              <a:buSzTx/>
              <a:buFontTx/>
              <a:buNone/>
              <a:tabLst/>
              <a:defRPr/>
            </a:pPr>
            <a:endParaRPr kumimoji="0" lang="en-US" sz="1091" b="0" i="0" u="none" strike="noStrike" kern="0" cap="none" spc="0" normalizeH="0" baseline="0" noProof="0" dirty="0">
              <a:ln>
                <a:noFill/>
              </a:ln>
              <a:solidFill>
                <a:srgbClr val="FFFFFF"/>
              </a:solidFill>
              <a:effectLst/>
              <a:uLnTx/>
              <a:uFillTx/>
              <a:latin typeface="Aptos" panose="02110004020202020204"/>
              <a:ea typeface="+mn-ea"/>
              <a:cs typeface="+mn-cs"/>
            </a:endParaRPr>
          </a:p>
        </p:txBody>
      </p:sp>
      <p:pic>
        <p:nvPicPr>
          <p:cNvPr id="2" name="Graphic 1">
            <a:extLst>
              <a:ext uri="{FF2B5EF4-FFF2-40B4-BE49-F238E27FC236}">
                <a16:creationId xmlns:a16="http://schemas.microsoft.com/office/drawing/2014/main" id="{8720BDB8-B7BF-4B4E-FCD1-F8EA6E5EDB2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254" t="24972" r="53399" b="-2664"/>
          <a:stretch/>
        </p:blipFill>
        <p:spPr>
          <a:xfrm>
            <a:off x="9115143" y="-5878"/>
            <a:ext cx="3076856" cy="3047596"/>
          </a:xfrm>
          <a:prstGeom prst="rect">
            <a:avLst/>
          </a:prstGeom>
        </p:spPr>
      </p:pic>
      <p:sp>
        <p:nvSpPr>
          <p:cNvPr id="4" name="TextBox 3">
            <a:extLst>
              <a:ext uri="{FF2B5EF4-FFF2-40B4-BE49-F238E27FC236}">
                <a16:creationId xmlns:a16="http://schemas.microsoft.com/office/drawing/2014/main" id="{29BFF799-8727-586F-F485-C12534C9EFEF}"/>
              </a:ext>
            </a:extLst>
          </p:cNvPr>
          <p:cNvSpPr txBox="1"/>
          <p:nvPr userDrawn="1"/>
        </p:nvSpPr>
        <p:spPr>
          <a:xfrm>
            <a:off x="6150525" y="2862509"/>
            <a:ext cx="4074487" cy="1640577"/>
          </a:xfrm>
          <a:prstGeom prst="rect">
            <a:avLst/>
          </a:prstGeom>
          <a:noFill/>
          <a:ln>
            <a:noFill/>
          </a:ln>
          <a:effectLst>
            <a:outerShdw blurRad="88900" dist="152400" dir="2700000" algn="tl" rotWithShape="0">
              <a:sysClr val="windowText" lastClr="000000">
                <a:lumMod val="75000"/>
                <a:lumOff val="25000"/>
                <a:alpha val="40000"/>
              </a:sysClr>
            </a:outerShdw>
          </a:effectLst>
          <a:scene3d>
            <a:camera prst="orthographicFront"/>
            <a:lightRig rig="threePt" dir="t"/>
          </a:scene3d>
          <a:sp3d/>
        </p:spPr>
        <p:txBody>
          <a:bodyPr wrap="square" rtlCol="0">
            <a:spAutoFit/>
          </a:bodyPr>
          <a:lstStyle/>
          <a:p>
            <a:pPr marL="0" marR="0" lvl="0" indent="0" algn="ctr" defTabSz="554218" rtl="0" eaLnBrk="1" fontAlgn="auto" latinLnBrk="0" hangingPunct="1">
              <a:lnSpc>
                <a:spcPct val="100000"/>
              </a:lnSpc>
              <a:spcBef>
                <a:spcPts val="0"/>
              </a:spcBef>
              <a:spcAft>
                <a:spcPts val="0"/>
              </a:spcAft>
              <a:buClrTx/>
              <a:buSzTx/>
              <a:buFontTx/>
              <a:buNone/>
              <a:tabLst/>
              <a:defRPr/>
            </a:pPr>
            <a:r>
              <a:rPr kumimoji="0" lang="ar-SA" sz="10061" b="1"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outerShdw blurRad="38100" dist="38100" dir="2700000" algn="tl">
                    <a:srgbClr val="000000">
                      <a:alpha val="43137"/>
                    </a:srgbClr>
                  </a:outerShdw>
                </a:effectLst>
                <a:uLnTx/>
                <a:uFillTx/>
                <a:latin typeface="Tanseek Mod Pro Arabic Medium" panose="020B0804030202020303" pitchFamily="34" charset="-78"/>
                <a:ea typeface="+mn-ea"/>
                <a:cs typeface="Tanseek Mod Pro Arabic Medium" panose="020B0804030202020303" pitchFamily="34" charset="-78"/>
              </a:rPr>
              <a:t>شكرا لـكم</a:t>
            </a:r>
            <a:r>
              <a:rPr kumimoji="0" lang="ar-SA" sz="10061" b="0"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effectLst>
                <a:uLnTx/>
                <a:uFillTx/>
                <a:latin typeface="Tanseek Mod Pro Arabic Medium" panose="020B0804030202020303" pitchFamily="34" charset="-78"/>
                <a:ea typeface="+mn-ea"/>
                <a:cs typeface="Tanseek Mod Pro Arabic Medium" panose="020B0804030202020303" pitchFamily="34" charset="-78"/>
              </a:rPr>
              <a:t> </a:t>
            </a:r>
            <a:endParaRPr kumimoji="0" lang="en-US" sz="10061" b="0"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effectLst>
              <a:uLnTx/>
              <a:uFillTx/>
              <a:latin typeface="Tanseek Mod Pro Arabic Medium" panose="020B0804030202020303" pitchFamily="34" charset="-78"/>
              <a:ea typeface="+mn-ea"/>
              <a:cs typeface="Tanseek Mod Pro Arabic Medium" panose="020B0804030202020303" pitchFamily="34" charset="-78"/>
            </a:endParaRPr>
          </a:p>
        </p:txBody>
      </p:sp>
      <p:sp>
        <p:nvSpPr>
          <p:cNvPr id="6" name="Holder 4">
            <a:extLst>
              <a:ext uri="{FF2B5EF4-FFF2-40B4-BE49-F238E27FC236}">
                <a16:creationId xmlns:a16="http://schemas.microsoft.com/office/drawing/2014/main" id="{B146F64F-74E4-B8C5-D0AC-A915DBB9CCC9}"/>
              </a:ext>
            </a:extLst>
          </p:cNvPr>
          <p:cNvSpPr txBox="1">
            <a:spLocks/>
          </p:cNvSpPr>
          <p:nvPr userDrawn="1"/>
        </p:nvSpPr>
        <p:spPr>
          <a:xfrm>
            <a:off x="31903" y="6530300"/>
            <a:ext cx="948866" cy="261162"/>
          </a:xfrm>
          <a:prstGeom prst="rect">
            <a:avLst/>
          </a:prstGeom>
        </p:spPr>
        <p:txBody>
          <a:bodyPr vert="horz" wrap="square" lIns="0" tIns="0" rIns="0" bIns="0" rtlCol="0" anchor="ctr">
            <a:spAutoFit/>
          </a:bodyPr>
          <a:lstStyle>
            <a:defPPr>
              <a:defRPr kern="0"/>
            </a:defPPr>
            <a:lvl1pPr algn="ctr">
              <a:defRPr sz="1950" b="1" i="0">
                <a:solidFill>
                  <a:schemeClr val="bg2"/>
                </a:solidFill>
                <a:latin typeface="Arial" panose="020B0604020202020204" pitchFamily="34" charset="0"/>
                <a:cs typeface="Arial" panose="020B0604020202020204" pitchFamily="34" charset="0"/>
              </a:defRPr>
            </a:lvl1pPr>
          </a:lstStyle>
          <a:p>
            <a:pPr marL="7697" marR="0" lvl="0" indent="0" algn="ctr" defTabSz="554218" eaLnBrk="1" fontAlgn="auto" latinLnBrk="0" hangingPunct="1">
              <a:lnSpc>
                <a:spcPct val="100000"/>
              </a:lnSpc>
              <a:spcBef>
                <a:spcPts val="245"/>
              </a:spcBef>
              <a:spcAft>
                <a:spcPts val="0"/>
              </a:spcAft>
              <a:buClrTx/>
              <a:buSzTx/>
              <a:buFontTx/>
              <a:buNone/>
              <a:tabLst/>
              <a:defRPr/>
            </a:pPr>
            <a:r>
              <a:rPr kumimoji="0" lang="en-US" sz="1697" b="1" i="0" u="none" strike="noStrike" kern="0" cap="none" spc="-24" normalizeH="0" baseline="0" noProof="0" dirty="0">
                <a:ln>
                  <a:noFill/>
                </a:ln>
                <a:solidFill>
                  <a:srgbClr val="FFB81C"/>
                </a:solidFill>
                <a:effectLst/>
                <a:uLnTx/>
                <a:uFillTx/>
                <a:latin typeface="Arial" panose="020B0604020202020204" pitchFamily="34" charset="0"/>
                <a:cs typeface="Arial" panose="020B0604020202020204" pitchFamily="34" charset="0"/>
              </a:rPr>
              <a:t>smsc.sa</a:t>
            </a:r>
          </a:p>
        </p:txBody>
      </p:sp>
      <p:pic>
        <p:nvPicPr>
          <p:cNvPr id="8" name="Picture 7">
            <a:extLst>
              <a:ext uri="{FF2B5EF4-FFF2-40B4-BE49-F238E27FC236}">
                <a16:creationId xmlns:a16="http://schemas.microsoft.com/office/drawing/2014/main" id="{5D65F75D-0966-4AB1-581B-9854CC718BDB}"/>
              </a:ext>
            </a:extLst>
          </p:cNvPr>
          <p:cNvPicPr>
            <a:picLocks noChangeAspect="1"/>
          </p:cNvPicPr>
          <p:nvPr userDrawn="1"/>
        </p:nvPicPr>
        <p:blipFill>
          <a:blip r:embed="rId5"/>
          <a:stretch>
            <a:fillRect/>
          </a:stretch>
        </p:blipFill>
        <p:spPr>
          <a:xfrm>
            <a:off x="10147851" y="5506540"/>
            <a:ext cx="1775515" cy="1069524"/>
          </a:xfrm>
          <a:prstGeom prst="rect">
            <a:avLst/>
          </a:prstGeom>
        </p:spPr>
      </p:pic>
    </p:spTree>
    <p:extLst>
      <p:ext uri="{BB962C8B-B14F-4D97-AF65-F5344CB8AC3E}">
        <p14:creationId xmlns:p14="http://schemas.microsoft.com/office/powerpoint/2010/main" val="150304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7" name="Picture 6" descr="A group of yellow trucks in a quarry&#10;&#10;Description automatically generated">
            <a:extLst>
              <a:ext uri="{FF2B5EF4-FFF2-40B4-BE49-F238E27FC236}">
                <a16:creationId xmlns:a16="http://schemas.microsoft.com/office/drawing/2014/main" id="{19EB6ABE-724C-A11B-CA81-1D4D0A8D46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200" y="0"/>
            <a:ext cx="12328201" cy="6858034"/>
          </a:xfrm>
          <a:prstGeom prst="rect">
            <a:avLst/>
          </a:prstGeom>
        </p:spPr>
      </p:pic>
      <p:sp>
        <p:nvSpPr>
          <p:cNvPr id="9" name="Freeform: Shape 8">
            <a:extLst>
              <a:ext uri="{FF2B5EF4-FFF2-40B4-BE49-F238E27FC236}">
                <a16:creationId xmlns:a16="http://schemas.microsoft.com/office/drawing/2014/main" id="{017CE7B2-A2F3-2478-F6E7-839E2FF4C4D0}"/>
              </a:ext>
            </a:extLst>
          </p:cNvPr>
          <p:cNvSpPr/>
          <p:nvPr userDrawn="1"/>
        </p:nvSpPr>
        <p:spPr>
          <a:xfrm>
            <a:off x="219502" y="-11276"/>
            <a:ext cx="11972498" cy="6869276"/>
          </a:xfrm>
          <a:custGeom>
            <a:avLst/>
            <a:gdLst>
              <a:gd name="connsiteX0" fmla="*/ 0 w 11300284"/>
              <a:gd name="connsiteY0" fmla="*/ 0 h 12115651"/>
              <a:gd name="connsiteX1" fmla="*/ 11300285 w 11300284"/>
              <a:gd name="connsiteY1" fmla="*/ 0 h 12115651"/>
              <a:gd name="connsiteX2" fmla="*/ 11300285 w 11300284"/>
              <a:gd name="connsiteY2" fmla="*/ 12115652 h 12115651"/>
              <a:gd name="connsiteX3" fmla="*/ 0 w 11300284"/>
              <a:gd name="connsiteY3" fmla="*/ 12115652 h 12115651"/>
            </a:gdLst>
            <a:ahLst/>
            <a:cxnLst>
              <a:cxn ang="0">
                <a:pos x="connsiteX0" y="connsiteY0"/>
              </a:cxn>
              <a:cxn ang="0">
                <a:pos x="connsiteX1" y="connsiteY1"/>
              </a:cxn>
              <a:cxn ang="0">
                <a:pos x="connsiteX2" y="connsiteY2"/>
              </a:cxn>
              <a:cxn ang="0">
                <a:pos x="connsiteX3" y="connsiteY3"/>
              </a:cxn>
            </a:cxnLst>
            <a:rect l="l" t="t" r="r" b="b"/>
            <a:pathLst>
              <a:path w="11300284" h="12115651">
                <a:moveTo>
                  <a:pt x="0" y="0"/>
                </a:moveTo>
                <a:lnTo>
                  <a:pt x="11300285" y="0"/>
                </a:lnTo>
                <a:lnTo>
                  <a:pt x="11300285" y="12115652"/>
                </a:lnTo>
                <a:lnTo>
                  <a:pt x="0" y="12115652"/>
                </a:lnTo>
                <a:close/>
              </a:path>
            </a:pathLst>
          </a:custGeom>
          <a:gradFill>
            <a:gsLst>
              <a:gs pos="6000">
                <a:srgbClr val="4A4F54">
                  <a:alpha val="95000"/>
                </a:srgbClr>
              </a:gs>
              <a:gs pos="28000">
                <a:srgbClr val="4A4F54">
                  <a:alpha val="85000"/>
                </a:srgbClr>
              </a:gs>
              <a:gs pos="46000">
                <a:srgbClr val="4A4F54">
                  <a:alpha val="68000"/>
                </a:srgbClr>
              </a:gs>
              <a:gs pos="63000">
                <a:srgbClr val="4A4F54">
                  <a:alpha val="63922"/>
                </a:srgbClr>
              </a:gs>
              <a:gs pos="79000">
                <a:srgbClr val="4A4F54">
                  <a:alpha val="34902"/>
                </a:srgbClr>
              </a:gs>
              <a:gs pos="94000">
                <a:srgbClr val="4A4F54">
                  <a:alpha val="0"/>
                </a:srgbClr>
              </a:gs>
            </a:gsLst>
            <a:lin ang="10800000" scaled="1"/>
          </a:gradFill>
          <a:ln w="0" cap="flat">
            <a:noFill/>
            <a:prstDash val="solid"/>
            <a:miter/>
          </a:ln>
        </p:spPr>
        <p:txBody>
          <a:bodyPr rtlCol="0" anchor="ctr"/>
          <a:lstStyle/>
          <a:p>
            <a:pPr marL="0" marR="0" lvl="0" indent="0" defTabSz="554218" eaLnBrk="1" fontAlgn="auto" latinLnBrk="0" hangingPunct="1">
              <a:lnSpc>
                <a:spcPct val="100000"/>
              </a:lnSpc>
              <a:spcBef>
                <a:spcPts val="0"/>
              </a:spcBef>
              <a:spcAft>
                <a:spcPts val="0"/>
              </a:spcAft>
              <a:buClrTx/>
              <a:buSzTx/>
              <a:buFontTx/>
              <a:buNone/>
              <a:tabLst/>
              <a:defRPr/>
            </a:pPr>
            <a:endParaRPr kumimoji="0" lang="en-GB" sz="1091"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72FBC15B-4B41-122D-3873-B513F042B296}"/>
              </a:ext>
            </a:extLst>
          </p:cNvPr>
          <p:cNvSpPr txBox="1"/>
          <p:nvPr userDrawn="1"/>
        </p:nvSpPr>
        <p:spPr>
          <a:xfrm>
            <a:off x="6374283" y="4451765"/>
            <a:ext cx="4074487" cy="1640577"/>
          </a:xfrm>
          <a:prstGeom prst="rect">
            <a:avLst/>
          </a:prstGeom>
          <a:noFill/>
          <a:ln>
            <a:noFill/>
          </a:ln>
          <a:effectLst>
            <a:outerShdw blurRad="88900" dist="152400" dir="2700000" algn="tl" rotWithShape="0">
              <a:sysClr val="windowText" lastClr="000000">
                <a:lumMod val="75000"/>
                <a:lumOff val="25000"/>
                <a:alpha val="40000"/>
              </a:sysClr>
            </a:outerShdw>
          </a:effectLst>
          <a:scene3d>
            <a:camera prst="orthographicFront"/>
            <a:lightRig rig="threePt" dir="t"/>
          </a:scene3d>
          <a:sp3d/>
        </p:spPr>
        <p:txBody>
          <a:bodyPr wrap="square" rtlCol="0">
            <a:spAutoFit/>
          </a:bodyPr>
          <a:lstStyle/>
          <a:p>
            <a:pPr marL="0" marR="0" lvl="0" indent="0" algn="ctr" defTabSz="554218" rtl="0" eaLnBrk="1" fontAlgn="auto" latinLnBrk="0" hangingPunct="1">
              <a:lnSpc>
                <a:spcPct val="100000"/>
              </a:lnSpc>
              <a:spcBef>
                <a:spcPts val="0"/>
              </a:spcBef>
              <a:spcAft>
                <a:spcPts val="0"/>
              </a:spcAft>
              <a:buClrTx/>
              <a:buSzTx/>
              <a:buFontTx/>
              <a:buNone/>
              <a:tabLst/>
              <a:defRPr/>
            </a:pPr>
            <a:r>
              <a:rPr kumimoji="0" lang="ar-SA" sz="10061" b="1"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outerShdw blurRad="38100" dist="38100" dir="2700000" algn="tl">
                    <a:srgbClr val="000000">
                      <a:alpha val="43137"/>
                    </a:srgbClr>
                  </a:outerShdw>
                </a:effectLst>
                <a:uLnTx/>
                <a:uFillTx/>
                <a:latin typeface="Tanseek Mod Pro Arabic Medium" panose="020B0804030202020303" pitchFamily="34" charset="-78"/>
                <a:ea typeface="+mn-ea"/>
                <a:cs typeface="Tanseek Mod Pro Arabic Medium" panose="020B0804030202020303" pitchFamily="34" charset="-78"/>
              </a:rPr>
              <a:t>شكرا لـكم</a:t>
            </a:r>
            <a:r>
              <a:rPr kumimoji="0" lang="ar-SA" sz="10061" b="0"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effectLst>
                <a:uLnTx/>
                <a:uFillTx/>
                <a:latin typeface="Tanseek Mod Pro Arabic Medium" panose="020B0804030202020303" pitchFamily="34" charset="-78"/>
                <a:ea typeface="+mn-ea"/>
                <a:cs typeface="Tanseek Mod Pro Arabic Medium" panose="020B0804030202020303" pitchFamily="34" charset="-78"/>
              </a:rPr>
              <a:t> </a:t>
            </a:r>
            <a:endParaRPr kumimoji="0" lang="en-US" sz="10061" b="0" i="0" u="none" strike="noStrike" kern="1200" cap="none" spc="0" normalizeH="0" baseline="0" noProof="0" dirty="0">
              <a:ln w="15875">
                <a:solidFill>
                  <a:prstClr val="black">
                    <a:lumMod val="75000"/>
                    <a:lumOff val="25000"/>
                  </a:prstClr>
                </a:solidFill>
              </a:ln>
              <a:solidFill>
                <a:prstClr val="white"/>
              </a:solidFill>
              <a:effectLst>
                <a:glow rad="139700">
                  <a:srgbClr val="A5A5A5">
                    <a:satMod val="175000"/>
                    <a:alpha val="40000"/>
                  </a:srgbClr>
                </a:glow>
              </a:effectLst>
              <a:uLnTx/>
              <a:uFillTx/>
              <a:latin typeface="Tanseek Mod Pro Arabic Medium" panose="020B0804030202020303" pitchFamily="34" charset="-78"/>
              <a:ea typeface="+mn-ea"/>
              <a:cs typeface="Tanseek Mod Pro Arabic Medium" panose="020B0804030202020303" pitchFamily="34" charset="-78"/>
            </a:endParaRPr>
          </a:p>
        </p:txBody>
      </p:sp>
      <p:pic>
        <p:nvPicPr>
          <p:cNvPr id="3" name="Picture 2">
            <a:extLst>
              <a:ext uri="{FF2B5EF4-FFF2-40B4-BE49-F238E27FC236}">
                <a16:creationId xmlns:a16="http://schemas.microsoft.com/office/drawing/2014/main" id="{F95ADCD6-A1A0-3FA5-76C0-51F241E8A8B6}"/>
              </a:ext>
            </a:extLst>
          </p:cNvPr>
          <p:cNvPicPr>
            <a:picLocks noChangeAspect="1"/>
          </p:cNvPicPr>
          <p:nvPr userDrawn="1"/>
        </p:nvPicPr>
        <p:blipFill>
          <a:blip r:embed="rId3"/>
          <a:stretch>
            <a:fillRect/>
          </a:stretch>
        </p:blipFill>
        <p:spPr>
          <a:xfrm>
            <a:off x="9959059" y="439511"/>
            <a:ext cx="1775515" cy="1069524"/>
          </a:xfrm>
          <a:prstGeom prst="rect">
            <a:avLst/>
          </a:prstGeom>
        </p:spPr>
      </p:pic>
    </p:spTree>
    <p:extLst>
      <p:ext uri="{BB962C8B-B14F-4D97-AF65-F5344CB8AC3E}">
        <p14:creationId xmlns:p14="http://schemas.microsoft.com/office/powerpoint/2010/main" val="28589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CFD3D3"/>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AF516CEE-D25B-6D99-12D3-62213C2519A6}"/>
              </a:ext>
            </a:extLst>
          </p:cNvPr>
          <p:cNvSpPr>
            <a:spLocks noGrp="1"/>
          </p:cNvSpPr>
          <p:nvPr>
            <p:ph type="subTitle" idx="1" hasCustomPrompt="1"/>
          </p:nvPr>
        </p:nvSpPr>
        <p:spPr>
          <a:xfrm>
            <a:off x="5211389" y="3659909"/>
            <a:ext cx="6281807" cy="459305"/>
          </a:xfrm>
        </p:spPr>
        <p:txBody>
          <a:bodyPr vert="horz" lIns="91440" tIns="45720" rIns="91440" bIns="45720" rtlCol="0">
            <a:normAutofit/>
          </a:bodyPr>
          <a:lstStyle>
            <a:lvl1pPr algn="r" rtl="1">
              <a:defRPr lang="en-BH" sz="2667" dirty="0">
                <a:solidFill>
                  <a:srgbClr val="BC955C"/>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defRPr>
            </a:lvl1pPr>
          </a:lstStyle>
          <a:p>
            <a:pPr marL="0" lvl="0" indent="0" algn="r">
              <a:buNone/>
            </a:pPr>
            <a:r>
              <a:rPr lang="ar-SA" dirty="0"/>
              <a:t>العنوان الثانوي</a:t>
            </a:r>
            <a:endParaRPr lang="en-BH" dirty="0"/>
          </a:p>
        </p:txBody>
      </p:sp>
      <p:sp>
        <p:nvSpPr>
          <p:cNvPr id="9" name="Title 1">
            <a:extLst>
              <a:ext uri="{FF2B5EF4-FFF2-40B4-BE49-F238E27FC236}">
                <a16:creationId xmlns:a16="http://schemas.microsoft.com/office/drawing/2014/main" id="{254B5BBD-1AD0-7D04-00DA-7F64A8252597}"/>
              </a:ext>
            </a:extLst>
          </p:cNvPr>
          <p:cNvSpPr>
            <a:spLocks noGrp="1"/>
          </p:cNvSpPr>
          <p:nvPr>
            <p:ph type="ctrTitle" hasCustomPrompt="1"/>
          </p:nvPr>
        </p:nvSpPr>
        <p:spPr>
          <a:xfrm>
            <a:off x="5218203" y="2284650"/>
            <a:ext cx="6281807" cy="1235364"/>
          </a:xfrm>
        </p:spPr>
        <p:txBody>
          <a:bodyPr vert="horz" lIns="91440" tIns="45720" rIns="91440" bIns="45720" rtlCol="0" anchor="b">
            <a:normAutofit/>
          </a:bodyPr>
          <a:lstStyle>
            <a:lvl1pPr>
              <a:defRPr lang="en-BH" sz="5819" b="1" dirty="0">
                <a:solidFill>
                  <a:srgbClr val="595959"/>
                </a:solidFill>
                <a:effectLst>
                  <a:outerShdw blurRad="38100" dist="38100" dir="2700000" algn="tl">
                    <a:srgbClr val="000000">
                      <a:alpha val="43137"/>
                    </a:srgbClr>
                  </a:outerShdw>
                </a:effectLst>
                <a:latin typeface="Tanseek Mod Pro Arabic Medium" panose="020B0804030202020303" pitchFamily="34" charset="-78"/>
                <a:cs typeface="Tanseek Mod Pro Arabic Medium" panose="020B0804030202020303" pitchFamily="34" charset="-78"/>
              </a:defRPr>
            </a:lvl1pPr>
          </a:lstStyle>
          <a:p>
            <a:pPr lvl="0" algn="r" rtl="1"/>
            <a:r>
              <a:rPr lang="ar-SA" dirty="0"/>
              <a:t>عنوان العرض المرئي</a:t>
            </a:r>
            <a:endParaRPr lang="en-BH" dirty="0"/>
          </a:p>
        </p:txBody>
      </p:sp>
      <p:pic>
        <p:nvPicPr>
          <p:cNvPr id="18" name="Picture 17">
            <a:extLst>
              <a:ext uri="{FF2B5EF4-FFF2-40B4-BE49-F238E27FC236}">
                <a16:creationId xmlns:a16="http://schemas.microsoft.com/office/drawing/2014/main" id="{DD2924B4-D891-055D-678D-BC3998D47C08}"/>
              </a:ext>
            </a:extLst>
          </p:cNvPr>
          <p:cNvPicPr>
            <a:picLocks noChangeAspect="1"/>
          </p:cNvPicPr>
          <p:nvPr userDrawn="1"/>
        </p:nvPicPr>
        <p:blipFill>
          <a:blip r:embed="rId2"/>
          <a:srcRect l="24013" t="1" b="20945"/>
          <a:stretch/>
        </p:blipFill>
        <p:spPr>
          <a:xfrm>
            <a:off x="-9729" y="2276213"/>
            <a:ext cx="7206279" cy="4587863"/>
          </a:xfrm>
          <a:prstGeom prst="rect">
            <a:avLst/>
          </a:prstGeom>
        </p:spPr>
      </p:pic>
      <p:sp>
        <p:nvSpPr>
          <p:cNvPr id="3" name="Freeform: Shape 2">
            <a:extLst>
              <a:ext uri="{FF2B5EF4-FFF2-40B4-BE49-F238E27FC236}">
                <a16:creationId xmlns:a16="http://schemas.microsoft.com/office/drawing/2014/main" id="{D663AF6B-8954-FB90-FBDE-0571325A3DBC}"/>
              </a:ext>
            </a:extLst>
          </p:cNvPr>
          <p:cNvSpPr/>
          <p:nvPr userDrawn="1"/>
        </p:nvSpPr>
        <p:spPr>
          <a:xfrm flipH="1">
            <a:off x="-9729" y="-1553"/>
            <a:ext cx="7393759" cy="6869276"/>
          </a:xfrm>
          <a:custGeom>
            <a:avLst/>
            <a:gdLst>
              <a:gd name="connsiteX0" fmla="*/ 0 w 11300284"/>
              <a:gd name="connsiteY0" fmla="*/ 0 h 12115651"/>
              <a:gd name="connsiteX1" fmla="*/ 11300285 w 11300284"/>
              <a:gd name="connsiteY1" fmla="*/ 0 h 12115651"/>
              <a:gd name="connsiteX2" fmla="*/ 11300285 w 11300284"/>
              <a:gd name="connsiteY2" fmla="*/ 12115652 h 12115651"/>
              <a:gd name="connsiteX3" fmla="*/ 0 w 11300284"/>
              <a:gd name="connsiteY3" fmla="*/ 12115652 h 12115651"/>
            </a:gdLst>
            <a:ahLst/>
            <a:cxnLst>
              <a:cxn ang="0">
                <a:pos x="connsiteX0" y="connsiteY0"/>
              </a:cxn>
              <a:cxn ang="0">
                <a:pos x="connsiteX1" y="connsiteY1"/>
              </a:cxn>
              <a:cxn ang="0">
                <a:pos x="connsiteX2" y="connsiteY2"/>
              </a:cxn>
              <a:cxn ang="0">
                <a:pos x="connsiteX3" y="connsiteY3"/>
              </a:cxn>
            </a:cxnLst>
            <a:rect l="l" t="t" r="r" b="b"/>
            <a:pathLst>
              <a:path w="11300284" h="12115651">
                <a:moveTo>
                  <a:pt x="0" y="0"/>
                </a:moveTo>
                <a:lnTo>
                  <a:pt x="11300285" y="0"/>
                </a:lnTo>
                <a:lnTo>
                  <a:pt x="11300285" y="12115652"/>
                </a:lnTo>
                <a:lnTo>
                  <a:pt x="0" y="12115652"/>
                </a:lnTo>
                <a:close/>
              </a:path>
            </a:pathLst>
          </a:custGeom>
          <a:gradFill>
            <a:gsLst>
              <a:gs pos="6000">
                <a:srgbClr val="CFD3D3">
                  <a:alpha val="70000"/>
                </a:srgbClr>
              </a:gs>
              <a:gs pos="28000">
                <a:srgbClr val="CFD3D3">
                  <a:alpha val="60000"/>
                </a:srgbClr>
              </a:gs>
              <a:gs pos="46000">
                <a:srgbClr val="CFD3D3">
                  <a:alpha val="50000"/>
                </a:srgbClr>
              </a:gs>
              <a:gs pos="63000">
                <a:srgbClr val="CFD3D3">
                  <a:alpha val="30000"/>
                </a:srgbClr>
              </a:gs>
              <a:gs pos="79000">
                <a:srgbClr val="CFD3D3">
                  <a:alpha val="20000"/>
                </a:srgbClr>
              </a:gs>
              <a:gs pos="94000">
                <a:srgbClr val="CFD3D3">
                  <a:alpha val="0"/>
                </a:srgbClr>
              </a:gs>
            </a:gsLst>
            <a:lin ang="10800000" scaled="1"/>
          </a:gradFill>
          <a:ln w="0" cap="flat">
            <a:noFill/>
            <a:prstDash val="solid"/>
            <a:miter/>
          </a:ln>
        </p:spPr>
        <p:txBody>
          <a:bodyPr rtlCol="0" anchor="ctr"/>
          <a:lstStyle/>
          <a:p>
            <a:pPr marL="0" marR="0" lvl="0" indent="0" defTabSz="554218" eaLnBrk="1" fontAlgn="auto" latinLnBrk="0" hangingPunct="1">
              <a:lnSpc>
                <a:spcPct val="100000"/>
              </a:lnSpc>
              <a:spcBef>
                <a:spcPts val="0"/>
              </a:spcBef>
              <a:spcAft>
                <a:spcPts val="0"/>
              </a:spcAft>
              <a:buClrTx/>
              <a:buSzTx/>
              <a:buFontTx/>
              <a:buNone/>
              <a:tabLst/>
              <a:defRPr/>
            </a:pPr>
            <a:endParaRPr kumimoji="0" lang="en-GB" sz="1091" b="0" i="0" u="none" strike="noStrike" kern="0" cap="none" spc="0" normalizeH="0" baseline="0" noProof="0">
              <a:ln>
                <a:noFill/>
              </a:ln>
              <a:solidFill>
                <a:sysClr val="windowText" lastClr="000000"/>
              </a:solidFill>
              <a:effectLst/>
              <a:uLnTx/>
              <a:uFillTx/>
            </a:endParaRPr>
          </a:p>
        </p:txBody>
      </p:sp>
      <p:sp>
        <p:nvSpPr>
          <p:cNvPr id="4" name="Content Placeholder 9">
            <a:extLst>
              <a:ext uri="{FF2B5EF4-FFF2-40B4-BE49-F238E27FC236}">
                <a16:creationId xmlns:a16="http://schemas.microsoft.com/office/drawing/2014/main" id="{0590FD17-31B0-31D5-E9F1-D002306A75D4}"/>
              </a:ext>
            </a:extLst>
          </p:cNvPr>
          <p:cNvSpPr>
            <a:spLocks noGrp="1"/>
          </p:cNvSpPr>
          <p:nvPr>
            <p:ph sz="quarter" idx="11" hasCustomPrompt="1"/>
          </p:nvPr>
        </p:nvSpPr>
        <p:spPr>
          <a:xfrm>
            <a:off x="10033913" y="5960147"/>
            <a:ext cx="1459283" cy="461818"/>
          </a:xfrm>
        </p:spPr>
        <p:txBody>
          <a:bodyPr/>
          <a:lstStyle>
            <a:lvl1pPr marL="0" indent="0" algn="l" rtl="0">
              <a:buNone/>
              <a:defRPr>
                <a:solidFill>
                  <a:srgbClr val="BC955C"/>
                </a:solidFill>
                <a:effectLst>
                  <a:outerShdw blurRad="38100" dist="38100" dir="2700000" algn="tl">
                    <a:srgbClr val="000000">
                      <a:alpha val="43137"/>
                    </a:srgbClr>
                  </a:outerShdw>
                </a:effectLst>
                <a:latin typeface="HelveticaNeueLT Pro 55 Roman" panose="020B0604020202020204" pitchFamily="34" charset="0"/>
                <a:cs typeface="Arial" panose="020B0604020202020204" pitchFamily="34" charset="0"/>
              </a:defRPr>
            </a:lvl1pPr>
          </a:lstStyle>
          <a:p>
            <a:r>
              <a:rPr lang="en-GB" dirty="0"/>
              <a:t>17 Nov 2024</a:t>
            </a:r>
            <a:endParaRPr lang="en-BH" dirty="0"/>
          </a:p>
        </p:txBody>
      </p:sp>
      <p:pic>
        <p:nvPicPr>
          <p:cNvPr id="7" name="Picture 6">
            <a:extLst>
              <a:ext uri="{FF2B5EF4-FFF2-40B4-BE49-F238E27FC236}">
                <a16:creationId xmlns:a16="http://schemas.microsoft.com/office/drawing/2014/main" id="{D23E2338-D72C-1710-15B2-E5E4A99931CE}"/>
              </a:ext>
            </a:extLst>
          </p:cNvPr>
          <p:cNvPicPr>
            <a:picLocks noChangeAspect="1"/>
          </p:cNvPicPr>
          <p:nvPr userDrawn="1"/>
        </p:nvPicPr>
        <p:blipFill>
          <a:blip r:embed="rId3"/>
          <a:stretch>
            <a:fillRect/>
          </a:stretch>
        </p:blipFill>
        <p:spPr>
          <a:xfrm>
            <a:off x="9925552" y="443717"/>
            <a:ext cx="1738377" cy="1047153"/>
          </a:xfrm>
          <a:prstGeom prst="rect">
            <a:avLst/>
          </a:prstGeom>
        </p:spPr>
      </p:pic>
    </p:spTree>
    <p:extLst>
      <p:ext uri="{BB962C8B-B14F-4D97-AF65-F5344CB8AC3E}">
        <p14:creationId xmlns:p14="http://schemas.microsoft.com/office/powerpoint/2010/main" val="40075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0717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3E096E3-F6A1-24C2-1A65-A41C315CF16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9692" t="1" b="20061"/>
          <a:stretch/>
        </p:blipFill>
        <p:spPr>
          <a:xfrm>
            <a:off x="0" y="2171872"/>
            <a:ext cx="6758762" cy="4686128"/>
          </a:xfrm>
          <a:prstGeom prst="rect">
            <a:avLst/>
          </a:prstGeom>
        </p:spPr>
      </p:pic>
      <p:sp>
        <p:nvSpPr>
          <p:cNvPr id="8" name="Subtitle 2">
            <a:extLst>
              <a:ext uri="{FF2B5EF4-FFF2-40B4-BE49-F238E27FC236}">
                <a16:creationId xmlns:a16="http://schemas.microsoft.com/office/drawing/2014/main" id="{AF516CEE-D25B-6D99-12D3-62213C2519A6}"/>
              </a:ext>
            </a:extLst>
          </p:cNvPr>
          <p:cNvSpPr>
            <a:spLocks noGrp="1"/>
          </p:cNvSpPr>
          <p:nvPr>
            <p:ph type="subTitle" idx="1" hasCustomPrompt="1"/>
          </p:nvPr>
        </p:nvSpPr>
        <p:spPr>
          <a:xfrm>
            <a:off x="5211389" y="3659909"/>
            <a:ext cx="6281807" cy="459305"/>
          </a:xfrm>
        </p:spPr>
        <p:txBody>
          <a:bodyPr vert="horz" lIns="91440" tIns="45720" rIns="91440" bIns="45720" rtlCol="0">
            <a:normAutofit/>
          </a:bodyPr>
          <a:lstStyle>
            <a:lvl1pPr algn="r" rtl="1">
              <a:defRPr lang="en-BH" sz="2667" dirty="0">
                <a:solidFill>
                  <a:schemeClr val="bg2"/>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defRPr>
            </a:lvl1pPr>
          </a:lstStyle>
          <a:p>
            <a:pPr marL="0" lvl="0" indent="0" algn="r">
              <a:buNone/>
            </a:pPr>
            <a:r>
              <a:rPr lang="ar-SA" dirty="0"/>
              <a:t>العنوان الثانوي</a:t>
            </a:r>
            <a:endParaRPr lang="en-BH" dirty="0"/>
          </a:p>
        </p:txBody>
      </p:sp>
      <p:sp>
        <p:nvSpPr>
          <p:cNvPr id="9" name="Title 1">
            <a:extLst>
              <a:ext uri="{FF2B5EF4-FFF2-40B4-BE49-F238E27FC236}">
                <a16:creationId xmlns:a16="http://schemas.microsoft.com/office/drawing/2014/main" id="{254B5BBD-1AD0-7D04-00DA-7F64A8252597}"/>
              </a:ext>
            </a:extLst>
          </p:cNvPr>
          <p:cNvSpPr>
            <a:spLocks noGrp="1"/>
          </p:cNvSpPr>
          <p:nvPr>
            <p:ph type="ctrTitle" hasCustomPrompt="1"/>
          </p:nvPr>
        </p:nvSpPr>
        <p:spPr>
          <a:xfrm>
            <a:off x="5218203" y="2284650"/>
            <a:ext cx="6281807" cy="1235364"/>
          </a:xfrm>
        </p:spPr>
        <p:txBody>
          <a:bodyPr vert="horz" lIns="91440" tIns="45720" rIns="91440" bIns="45720" rtlCol="0" anchor="b">
            <a:normAutofit/>
          </a:bodyPr>
          <a:lstStyle>
            <a:lvl1pPr>
              <a:defRPr lang="en-BH" sz="5819" b="1" dirty="0">
                <a:solidFill>
                  <a:schemeClr val="bg1"/>
                </a:solidFill>
                <a:effectLst>
                  <a:outerShdw blurRad="38100" dist="38100" dir="2700000" algn="tl">
                    <a:srgbClr val="000000">
                      <a:alpha val="43137"/>
                    </a:srgbClr>
                  </a:outerShdw>
                </a:effectLst>
                <a:latin typeface="Tanseek Mod Pro Arabic Medium" panose="020B0804030202020303" pitchFamily="34" charset="-78"/>
                <a:cs typeface="Tanseek Mod Pro Arabic Medium" panose="020B0804030202020303" pitchFamily="34" charset="-78"/>
              </a:defRPr>
            </a:lvl1pPr>
          </a:lstStyle>
          <a:p>
            <a:pPr lvl="0" algn="r" rtl="1"/>
            <a:r>
              <a:rPr lang="ar-SA" dirty="0"/>
              <a:t>عنوان العرض المرئي</a:t>
            </a:r>
            <a:endParaRPr lang="en-BH" dirty="0"/>
          </a:p>
        </p:txBody>
      </p:sp>
      <p:sp>
        <p:nvSpPr>
          <p:cNvPr id="2" name="Freeform: Shape 1">
            <a:extLst>
              <a:ext uri="{FF2B5EF4-FFF2-40B4-BE49-F238E27FC236}">
                <a16:creationId xmlns:a16="http://schemas.microsoft.com/office/drawing/2014/main" id="{772BFC28-64A5-D834-31B6-0DF3A9CBAC88}"/>
              </a:ext>
            </a:extLst>
          </p:cNvPr>
          <p:cNvSpPr/>
          <p:nvPr userDrawn="1"/>
        </p:nvSpPr>
        <p:spPr>
          <a:xfrm flipH="1">
            <a:off x="0" y="0"/>
            <a:ext cx="6508453" cy="6869276"/>
          </a:xfrm>
          <a:custGeom>
            <a:avLst/>
            <a:gdLst>
              <a:gd name="connsiteX0" fmla="*/ 0 w 11300284"/>
              <a:gd name="connsiteY0" fmla="*/ 0 h 12115651"/>
              <a:gd name="connsiteX1" fmla="*/ 11300285 w 11300284"/>
              <a:gd name="connsiteY1" fmla="*/ 0 h 12115651"/>
              <a:gd name="connsiteX2" fmla="*/ 11300285 w 11300284"/>
              <a:gd name="connsiteY2" fmla="*/ 12115652 h 12115651"/>
              <a:gd name="connsiteX3" fmla="*/ 0 w 11300284"/>
              <a:gd name="connsiteY3" fmla="*/ 12115652 h 12115651"/>
            </a:gdLst>
            <a:ahLst/>
            <a:cxnLst>
              <a:cxn ang="0">
                <a:pos x="connsiteX0" y="connsiteY0"/>
              </a:cxn>
              <a:cxn ang="0">
                <a:pos x="connsiteX1" y="connsiteY1"/>
              </a:cxn>
              <a:cxn ang="0">
                <a:pos x="connsiteX2" y="connsiteY2"/>
              </a:cxn>
              <a:cxn ang="0">
                <a:pos x="connsiteX3" y="connsiteY3"/>
              </a:cxn>
            </a:cxnLst>
            <a:rect l="l" t="t" r="r" b="b"/>
            <a:pathLst>
              <a:path w="11300284" h="12115651">
                <a:moveTo>
                  <a:pt x="0" y="0"/>
                </a:moveTo>
                <a:lnTo>
                  <a:pt x="11300285" y="0"/>
                </a:lnTo>
                <a:lnTo>
                  <a:pt x="11300285" y="12115652"/>
                </a:lnTo>
                <a:lnTo>
                  <a:pt x="0" y="12115652"/>
                </a:lnTo>
                <a:close/>
              </a:path>
            </a:pathLst>
          </a:custGeom>
          <a:gradFill>
            <a:gsLst>
              <a:gs pos="6000">
                <a:srgbClr val="00717F">
                  <a:alpha val="80000"/>
                </a:srgbClr>
              </a:gs>
              <a:gs pos="28000">
                <a:srgbClr val="00717F">
                  <a:alpha val="70000"/>
                </a:srgbClr>
              </a:gs>
              <a:gs pos="46000">
                <a:srgbClr val="00717F">
                  <a:alpha val="60000"/>
                </a:srgbClr>
              </a:gs>
              <a:gs pos="63000">
                <a:srgbClr val="00717F">
                  <a:alpha val="50000"/>
                </a:srgbClr>
              </a:gs>
              <a:gs pos="79000">
                <a:srgbClr val="00717F">
                  <a:alpha val="40000"/>
                </a:srgbClr>
              </a:gs>
              <a:gs pos="94000">
                <a:srgbClr val="00717F">
                  <a:alpha val="10000"/>
                </a:srgbClr>
              </a:gs>
            </a:gsLst>
            <a:lin ang="10800000" scaled="1"/>
          </a:gradFill>
          <a:ln w="0" cap="flat">
            <a:noFill/>
            <a:prstDash val="solid"/>
            <a:miter/>
          </a:ln>
        </p:spPr>
        <p:txBody>
          <a:bodyPr rtlCol="0" anchor="ctr"/>
          <a:lstStyle/>
          <a:p>
            <a:pPr marL="0" marR="0" lvl="0" indent="0" defTabSz="554218" eaLnBrk="1" fontAlgn="auto" latinLnBrk="0" hangingPunct="1">
              <a:lnSpc>
                <a:spcPct val="100000"/>
              </a:lnSpc>
              <a:spcBef>
                <a:spcPts val="0"/>
              </a:spcBef>
              <a:spcAft>
                <a:spcPts val="0"/>
              </a:spcAft>
              <a:buClrTx/>
              <a:buSzTx/>
              <a:buFontTx/>
              <a:buNone/>
              <a:tabLst/>
              <a:defRPr/>
            </a:pPr>
            <a:endParaRPr kumimoji="0" lang="en-GB" sz="1091" b="0" i="0" u="none" strike="noStrike" kern="0" cap="none" spc="0" normalizeH="0" baseline="0" noProof="0">
              <a:ln>
                <a:noFill/>
              </a:ln>
              <a:solidFill>
                <a:sysClr val="windowText" lastClr="000000"/>
              </a:solidFill>
              <a:effectLst/>
              <a:uLnTx/>
              <a:uFillTx/>
            </a:endParaRPr>
          </a:p>
        </p:txBody>
      </p:sp>
      <p:sp>
        <p:nvSpPr>
          <p:cNvPr id="4" name="Content Placeholder 9">
            <a:extLst>
              <a:ext uri="{FF2B5EF4-FFF2-40B4-BE49-F238E27FC236}">
                <a16:creationId xmlns:a16="http://schemas.microsoft.com/office/drawing/2014/main" id="{EBE8D1B9-030B-4654-8616-0612F2005356}"/>
              </a:ext>
            </a:extLst>
          </p:cNvPr>
          <p:cNvSpPr>
            <a:spLocks noGrp="1"/>
          </p:cNvSpPr>
          <p:nvPr>
            <p:ph sz="quarter" idx="11" hasCustomPrompt="1"/>
          </p:nvPr>
        </p:nvSpPr>
        <p:spPr>
          <a:xfrm>
            <a:off x="9995219" y="5852818"/>
            <a:ext cx="1497977" cy="461818"/>
          </a:xfrm>
        </p:spPr>
        <p:txBody>
          <a:bodyPr/>
          <a:lstStyle>
            <a:lvl1pPr marL="0" indent="0" algn="l" rtl="0">
              <a:buNone/>
              <a:defRPr>
                <a:solidFill>
                  <a:schemeClr val="bg2"/>
                </a:solidFill>
                <a:effectLst>
                  <a:outerShdw blurRad="38100" dist="38100" dir="2700000" algn="tl">
                    <a:srgbClr val="000000">
                      <a:alpha val="43137"/>
                    </a:srgbClr>
                  </a:outerShdw>
                </a:effectLst>
                <a:latin typeface="HelveticaNeueLT Pro 55 Roman" panose="020B0604020202020204" pitchFamily="34" charset="0"/>
                <a:cs typeface="Arial" panose="020B0604020202020204" pitchFamily="34" charset="0"/>
              </a:defRPr>
            </a:lvl1pPr>
          </a:lstStyle>
          <a:p>
            <a:r>
              <a:rPr lang="en-GB" dirty="0"/>
              <a:t>17 Nov 2024</a:t>
            </a:r>
            <a:endParaRPr lang="en-BH" dirty="0"/>
          </a:p>
        </p:txBody>
      </p:sp>
      <p:pic>
        <p:nvPicPr>
          <p:cNvPr id="5" name="Picture 4">
            <a:extLst>
              <a:ext uri="{FF2B5EF4-FFF2-40B4-BE49-F238E27FC236}">
                <a16:creationId xmlns:a16="http://schemas.microsoft.com/office/drawing/2014/main" id="{9576BB45-EEE4-BDDA-9CC8-E4E7D433772C}"/>
              </a:ext>
            </a:extLst>
          </p:cNvPr>
          <p:cNvPicPr>
            <a:picLocks noChangeAspect="1"/>
          </p:cNvPicPr>
          <p:nvPr userDrawn="1"/>
        </p:nvPicPr>
        <p:blipFill>
          <a:blip r:embed="rId4"/>
          <a:stretch>
            <a:fillRect/>
          </a:stretch>
        </p:blipFill>
        <p:spPr>
          <a:xfrm>
            <a:off x="10070924" y="320143"/>
            <a:ext cx="1733174" cy="1044019"/>
          </a:xfrm>
          <a:prstGeom prst="rect">
            <a:avLst/>
          </a:prstGeom>
        </p:spPr>
      </p:pic>
    </p:spTree>
    <p:extLst>
      <p:ext uri="{BB962C8B-B14F-4D97-AF65-F5344CB8AC3E}">
        <p14:creationId xmlns:p14="http://schemas.microsoft.com/office/powerpoint/2010/main" val="245148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9D3E459-3CF4-DDBF-B6CD-44E040351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45117" y="173076"/>
            <a:ext cx="1148921" cy="602673"/>
          </a:xfrm>
          <a:prstGeom prst="rect">
            <a:avLst/>
          </a:prstGeom>
        </p:spPr>
      </p:pic>
      <p:sp>
        <p:nvSpPr>
          <p:cNvPr id="4" name="Title 1">
            <a:extLst>
              <a:ext uri="{FF2B5EF4-FFF2-40B4-BE49-F238E27FC236}">
                <a16:creationId xmlns:a16="http://schemas.microsoft.com/office/drawing/2014/main" id="{E71AFDDE-3B0C-C2F5-6C51-BAEA3B61B77C}"/>
              </a:ext>
            </a:extLst>
          </p:cNvPr>
          <p:cNvSpPr>
            <a:spLocks noGrp="1"/>
          </p:cNvSpPr>
          <p:nvPr>
            <p:ph type="ctrTitle" hasCustomPrompt="1"/>
          </p:nvPr>
        </p:nvSpPr>
        <p:spPr>
          <a:xfrm>
            <a:off x="5161813" y="350728"/>
            <a:ext cx="6281807" cy="509221"/>
          </a:xfrm>
        </p:spPr>
        <p:txBody>
          <a:bodyPr anchor="b">
            <a:normAutofit/>
          </a:bodyPr>
          <a:lstStyle>
            <a:lvl1pPr algn="r" rtl="1">
              <a:defRPr lang="en-BH" sz="3000" b="1" kern="1200" dirty="0">
                <a:solidFill>
                  <a:srgbClr val="00717F"/>
                </a:solidFill>
                <a:effectLst>
                  <a:outerShdw blurRad="38100" dist="38100" dir="2700000" algn="tl">
                    <a:srgbClr val="000000">
                      <a:alpha val="43137"/>
                    </a:srgbClr>
                  </a:outerShdw>
                </a:effectLst>
                <a:latin typeface="Tanseek Modern Pro Arabic Book" panose="020B0504030202020303" pitchFamily="34" charset="-78"/>
                <a:ea typeface="+mj-ea"/>
                <a:cs typeface="Tanseek Modern Pro Arabic Book" panose="020B0504030202020303" pitchFamily="34" charset="-78"/>
              </a:defRPr>
            </a:lvl1pPr>
          </a:lstStyle>
          <a:p>
            <a:r>
              <a:rPr lang="ar-SA" dirty="0"/>
              <a:t>عنوان الشريحة</a:t>
            </a:r>
            <a:endParaRPr lang="en-BH" dirty="0"/>
          </a:p>
        </p:txBody>
      </p:sp>
      <p:pic>
        <p:nvPicPr>
          <p:cNvPr id="2" name="Picture 1">
            <a:extLst>
              <a:ext uri="{FF2B5EF4-FFF2-40B4-BE49-F238E27FC236}">
                <a16:creationId xmlns:a16="http://schemas.microsoft.com/office/drawing/2014/main" id="{DBD7CC76-D5B6-E1D1-91B7-2E17D7A46BC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42041"/>
          <a:stretch/>
        </p:blipFill>
        <p:spPr>
          <a:xfrm>
            <a:off x="-6230" y="6551602"/>
            <a:ext cx="695443" cy="268545"/>
          </a:xfrm>
          <a:prstGeom prst="rect">
            <a:avLst/>
          </a:prstGeom>
        </p:spPr>
      </p:pic>
      <p:sp>
        <p:nvSpPr>
          <p:cNvPr id="3" name="Slide Number Placeholder 5">
            <a:extLst>
              <a:ext uri="{FF2B5EF4-FFF2-40B4-BE49-F238E27FC236}">
                <a16:creationId xmlns:a16="http://schemas.microsoft.com/office/drawing/2014/main" id="{D2179DD7-5D2C-AF55-AE67-8E6D223035EC}"/>
              </a:ext>
            </a:extLst>
          </p:cNvPr>
          <p:cNvSpPr txBox="1">
            <a:spLocks/>
          </p:cNvSpPr>
          <p:nvPr userDrawn="1"/>
        </p:nvSpPr>
        <p:spPr>
          <a:xfrm>
            <a:off x="169627"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39192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9D3E459-3CF4-DDBF-B6CD-44E040351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45117" y="173076"/>
            <a:ext cx="1148921" cy="602673"/>
          </a:xfrm>
          <a:prstGeom prst="rect">
            <a:avLst/>
          </a:prstGeom>
        </p:spPr>
      </p:pic>
      <p:sp>
        <p:nvSpPr>
          <p:cNvPr id="2" name="Title 1">
            <a:extLst>
              <a:ext uri="{FF2B5EF4-FFF2-40B4-BE49-F238E27FC236}">
                <a16:creationId xmlns:a16="http://schemas.microsoft.com/office/drawing/2014/main" id="{724531D9-B57F-CFB8-854F-087064059AE6}"/>
              </a:ext>
            </a:extLst>
          </p:cNvPr>
          <p:cNvSpPr>
            <a:spLocks noGrp="1"/>
          </p:cNvSpPr>
          <p:nvPr>
            <p:ph type="ctrTitle" hasCustomPrompt="1"/>
          </p:nvPr>
        </p:nvSpPr>
        <p:spPr>
          <a:xfrm>
            <a:off x="5161813" y="363254"/>
            <a:ext cx="6281807" cy="496695"/>
          </a:xfrm>
        </p:spPr>
        <p:txBody>
          <a:bodyPr vert="horz" lIns="91440" tIns="45720" rIns="91440" bIns="45720" rtlCol="0" anchor="b">
            <a:noAutofit/>
          </a:bodyPr>
          <a:lstStyle>
            <a:lvl1pPr>
              <a:defRPr lang="en-BH" sz="3000" b="1" dirty="0">
                <a:solidFill>
                  <a:srgbClr val="00717F"/>
                </a:solidFill>
                <a:effectLst>
                  <a:outerShdw blurRad="38100" dist="38100" dir="2700000" algn="tl">
                    <a:srgbClr val="000000">
                      <a:alpha val="43137"/>
                    </a:srgbClr>
                  </a:outerShdw>
                </a:effectLst>
                <a:latin typeface="Tanseek Modern Pro Arabic Book" panose="020B0504030202020303" pitchFamily="34" charset="-78"/>
                <a:cs typeface="Tanseek Modern Pro Arabic Book" panose="020B0504030202020303" pitchFamily="34" charset="-78"/>
              </a:defRPr>
            </a:lvl1pPr>
          </a:lstStyle>
          <a:p>
            <a:pPr lvl="0" algn="r" rtl="1"/>
            <a:r>
              <a:rPr lang="ar-SA" dirty="0"/>
              <a:t>عنوان الشريحة</a:t>
            </a:r>
            <a:endParaRPr lang="en-BH" dirty="0"/>
          </a:p>
        </p:txBody>
      </p:sp>
    </p:spTree>
    <p:extLst>
      <p:ext uri="{BB962C8B-B14F-4D97-AF65-F5344CB8AC3E}">
        <p14:creationId xmlns:p14="http://schemas.microsoft.com/office/powerpoint/2010/main" val="19877396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96338-68F3-17FC-A8E4-BAAD3430D5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42041"/>
          <a:stretch/>
        </p:blipFill>
        <p:spPr>
          <a:xfrm>
            <a:off x="-6230" y="6551602"/>
            <a:ext cx="695443" cy="268545"/>
          </a:xfrm>
          <a:prstGeom prst="rect">
            <a:avLst/>
          </a:prstGeom>
        </p:spPr>
      </p:pic>
      <p:sp>
        <p:nvSpPr>
          <p:cNvPr id="7" name="Slide Number Placeholder 5">
            <a:extLst>
              <a:ext uri="{FF2B5EF4-FFF2-40B4-BE49-F238E27FC236}">
                <a16:creationId xmlns:a16="http://schemas.microsoft.com/office/drawing/2014/main" id="{F99708DB-D03B-7171-6CA4-B0AC28117212}"/>
              </a:ext>
            </a:extLst>
          </p:cNvPr>
          <p:cNvSpPr txBox="1">
            <a:spLocks/>
          </p:cNvSpPr>
          <p:nvPr userDrawn="1"/>
        </p:nvSpPr>
        <p:spPr>
          <a:xfrm>
            <a:off x="169627"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442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8E6A4F-5523-A02F-9E72-E07848D15F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42041"/>
          <a:stretch/>
        </p:blipFill>
        <p:spPr>
          <a:xfrm>
            <a:off x="-6230" y="6551602"/>
            <a:ext cx="695443" cy="268545"/>
          </a:xfrm>
          <a:prstGeom prst="rect">
            <a:avLst/>
          </a:prstGeom>
        </p:spPr>
      </p:pic>
      <p:sp>
        <p:nvSpPr>
          <p:cNvPr id="6" name="Slide Number Placeholder 5">
            <a:extLst>
              <a:ext uri="{FF2B5EF4-FFF2-40B4-BE49-F238E27FC236}">
                <a16:creationId xmlns:a16="http://schemas.microsoft.com/office/drawing/2014/main" id="{4832FB36-B50D-D916-A91B-DD33D22285CF}"/>
              </a:ext>
            </a:extLst>
          </p:cNvPr>
          <p:cNvSpPr txBox="1">
            <a:spLocks/>
          </p:cNvSpPr>
          <p:nvPr userDrawn="1"/>
        </p:nvSpPr>
        <p:spPr>
          <a:xfrm>
            <a:off x="169627"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Graphic 1">
            <a:extLst>
              <a:ext uri="{FF2B5EF4-FFF2-40B4-BE49-F238E27FC236}">
                <a16:creationId xmlns:a16="http://schemas.microsoft.com/office/drawing/2014/main" id="{7DD3AAB9-130E-5D17-E466-1B97F6BC8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66181" y="3029742"/>
            <a:ext cx="1675997" cy="798517"/>
          </a:xfrm>
          <a:prstGeom prst="rect">
            <a:avLst/>
          </a:prstGeom>
        </p:spPr>
      </p:pic>
      <p:pic>
        <p:nvPicPr>
          <p:cNvPr id="3" name="Picture 2" descr="A logo of a company&#10;&#10;Description automatically generated">
            <a:extLst>
              <a:ext uri="{FF2B5EF4-FFF2-40B4-BE49-F238E27FC236}">
                <a16:creationId xmlns:a16="http://schemas.microsoft.com/office/drawing/2014/main" id="{42B4854C-1557-0843-7493-FF452D5A51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57674" y="0"/>
            <a:ext cx="2334326" cy="1453343"/>
          </a:xfrm>
          <a:prstGeom prst="rect">
            <a:avLst/>
          </a:prstGeom>
        </p:spPr>
      </p:pic>
      <p:sp>
        <p:nvSpPr>
          <p:cNvPr id="5" name="TextBox 4">
            <a:extLst>
              <a:ext uri="{FF2B5EF4-FFF2-40B4-BE49-F238E27FC236}">
                <a16:creationId xmlns:a16="http://schemas.microsoft.com/office/drawing/2014/main" id="{E6DD1F9E-3674-24B6-8A6D-07BD1D6CEAE0}"/>
              </a:ext>
            </a:extLst>
          </p:cNvPr>
          <p:cNvSpPr txBox="1"/>
          <p:nvPr userDrawn="1"/>
        </p:nvSpPr>
        <p:spPr>
          <a:xfrm>
            <a:off x="8342334" y="3237979"/>
            <a:ext cx="2514390" cy="707886"/>
          </a:xfrm>
          <a:prstGeom prst="rect">
            <a:avLst/>
          </a:prstGeom>
          <a:noFill/>
        </p:spPr>
        <p:txBody>
          <a:bodyPr wrap="square" rtlCol="0">
            <a:spAutoFit/>
          </a:bodyPr>
          <a:lstStyle/>
          <a:p>
            <a:pPr algn="r" rtl="1"/>
            <a:r>
              <a:rPr lang="ar-SA" sz="4000" b="1" kern="1200" dirty="0">
                <a:solidFill>
                  <a:srgbClr val="00717F"/>
                </a:solidFill>
                <a:latin typeface="HelveticaNeueLT Arabic 55 Roman" panose="020B0604020202020204" pitchFamily="34" charset="-78"/>
                <a:ea typeface="+mj-ea"/>
                <a:cs typeface="HelveticaNeueLT Arabic 55 Roman" panose="020B0604020202020204" pitchFamily="34" charset="-78"/>
              </a:rPr>
              <a:t>الاجندة</a:t>
            </a:r>
            <a:endParaRPr lang="en-GB" sz="4000" b="1" kern="1200" dirty="0">
              <a:solidFill>
                <a:srgbClr val="00717F"/>
              </a:solidFill>
              <a:latin typeface="HelveticaNeueLT Arabic 55 Roman" panose="020B0604020202020204" pitchFamily="34" charset="-78"/>
              <a:ea typeface="+mj-ea"/>
              <a:cs typeface="HelveticaNeueLT Arabic 55 Roman" panose="020B0604020202020204" pitchFamily="34" charset="-78"/>
            </a:endParaRPr>
          </a:p>
        </p:txBody>
      </p:sp>
    </p:spTree>
    <p:extLst>
      <p:ext uri="{BB962C8B-B14F-4D97-AF65-F5344CB8AC3E}">
        <p14:creationId xmlns:p14="http://schemas.microsoft.com/office/powerpoint/2010/main" val="30675084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8E6A4F-5523-A02F-9E72-E07848D15F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42041"/>
          <a:stretch/>
        </p:blipFill>
        <p:spPr>
          <a:xfrm>
            <a:off x="-6230" y="6551602"/>
            <a:ext cx="695443" cy="268545"/>
          </a:xfrm>
          <a:prstGeom prst="rect">
            <a:avLst/>
          </a:prstGeom>
        </p:spPr>
      </p:pic>
      <p:sp>
        <p:nvSpPr>
          <p:cNvPr id="6" name="Slide Number Placeholder 5">
            <a:extLst>
              <a:ext uri="{FF2B5EF4-FFF2-40B4-BE49-F238E27FC236}">
                <a16:creationId xmlns:a16="http://schemas.microsoft.com/office/drawing/2014/main" id="{4832FB36-B50D-D916-A91B-DD33D22285CF}"/>
              </a:ext>
            </a:extLst>
          </p:cNvPr>
          <p:cNvSpPr txBox="1">
            <a:spLocks/>
          </p:cNvSpPr>
          <p:nvPr userDrawn="1"/>
        </p:nvSpPr>
        <p:spPr>
          <a:xfrm>
            <a:off x="169627"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Graphic 1">
            <a:extLst>
              <a:ext uri="{FF2B5EF4-FFF2-40B4-BE49-F238E27FC236}">
                <a16:creationId xmlns:a16="http://schemas.microsoft.com/office/drawing/2014/main" id="{7DD3AAB9-130E-5D17-E466-1B97F6BC8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69385" y="601960"/>
            <a:ext cx="1675997" cy="798517"/>
          </a:xfrm>
          <a:prstGeom prst="rect">
            <a:avLst/>
          </a:prstGeom>
        </p:spPr>
      </p:pic>
      <p:sp>
        <p:nvSpPr>
          <p:cNvPr id="5" name="TextBox 4">
            <a:extLst>
              <a:ext uri="{FF2B5EF4-FFF2-40B4-BE49-F238E27FC236}">
                <a16:creationId xmlns:a16="http://schemas.microsoft.com/office/drawing/2014/main" id="{56904C61-6126-6173-8116-C5CCA60F4F77}"/>
              </a:ext>
            </a:extLst>
          </p:cNvPr>
          <p:cNvSpPr txBox="1"/>
          <p:nvPr userDrawn="1"/>
        </p:nvSpPr>
        <p:spPr>
          <a:xfrm>
            <a:off x="7874708" y="1001218"/>
            <a:ext cx="2573425" cy="469865"/>
          </a:xfrm>
          <a:prstGeom prst="rect">
            <a:avLst/>
          </a:prstGeom>
        </p:spPr>
        <p:txBody>
          <a:bodyPr vert="horz" lIns="55418" tIns="27709" rIns="55418" bIns="27709" rtlCol="0" anchor="b">
            <a:noAutofit/>
          </a:bodyPr>
          <a:lstStyle>
            <a:lvl1pPr algn="r" defTabSz="914400" rtl="1" eaLnBrk="1" latinLnBrk="0" hangingPunct="1">
              <a:lnSpc>
                <a:spcPct val="90000"/>
              </a:lnSpc>
              <a:spcBef>
                <a:spcPct val="0"/>
              </a:spcBef>
              <a:buNone/>
              <a:defRPr sz="4800" b="1" kern="1200">
                <a:solidFill>
                  <a:srgbClr val="00717F"/>
                </a:solidFill>
                <a:latin typeface="HelveticaNeueLT Arabic 55 Roman" panose="020B0604020202020204" pitchFamily="34" charset="-78"/>
                <a:ea typeface="+mj-ea"/>
                <a:cs typeface="HelveticaNeueLT Arabic 55 Roman" panose="020B0604020202020204" pitchFamily="34" charset="-78"/>
              </a:defRPr>
            </a:lvl1pPr>
          </a:lstStyle>
          <a:p>
            <a:pPr marL="0" marR="0" lvl="0" indent="0" algn="r" defTabSz="554218" rtl="1" eaLnBrk="1" fontAlgn="auto" latinLnBrk="0" hangingPunct="1">
              <a:lnSpc>
                <a:spcPct val="90000"/>
              </a:lnSpc>
              <a:spcBef>
                <a:spcPct val="0"/>
              </a:spcBef>
              <a:spcAft>
                <a:spcPts val="0"/>
              </a:spcAft>
              <a:buClrTx/>
              <a:buSzTx/>
              <a:buFontTx/>
              <a:buNone/>
              <a:tabLst/>
              <a:defRPr/>
            </a:pPr>
            <a:r>
              <a:rPr kumimoji="0" lang="ar-SA" sz="3637" b="1" i="0" u="none" strike="noStrike" kern="1200" cap="none" spc="0" normalizeH="0" baseline="0" noProof="0" dirty="0">
                <a:ln>
                  <a:noFill/>
                </a:ln>
                <a:solidFill>
                  <a:srgbClr val="00717F"/>
                </a:solidFill>
                <a:effectLst/>
                <a:uLnTx/>
                <a:uFillTx/>
                <a:latin typeface="Tanseek Mod Pro Arabic Medium" panose="020B0804030202020303" pitchFamily="34" charset="-78"/>
                <a:ea typeface="+mj-ea"/>
                <a:cs typeface="Tanseek Mod Pro Arabic Medium" panose="020B0804030202020303" pitchFamily="34" charset="-78"/>
              </a:rPr>
              <a:t>قائمة المحتويات</a:t>
            </a:r>
            <a:endParaRPr kumimoji="0" lang="en-GB" sz="3637" b="1" i="0" u="none" strike="noStrike" kern="1200" cap="none" spc="0" normalizeH="0" baseline="0" noProof="0" dirty="0">
              <a:ln>
                <a:noFill/>
              </a:ln>
              <a:solidFill>
                <a:srgbClr val="00717F"/>
              </a:solidFill>
              <a:effectLst/>
              <a:uLnTx/>
              <a:uFillTx/>
              <a:latin typeface="Tanseek Mod Pro Arabic Medium" panose="020B0804030202020303" pitchFamily="34" charset="-78"/>
              <a:ea typeface="+mj-ea"/>
              <a:cs typeface="Tanseek Mod Pro Arabic Medium" panose="020B0804030202020303" pitchFamily="34" charset="-78"/>
            </a:endParaRPr>
          </a:p>
        </p:txBody>
      </p:sp>
    </p:spTree>
    <p:extLst>
      <p:ext uri="{BB962C8B-B14F-4D97-AF65-F5344CB8AC3E}">
        <p14:creationId xmlns:p14="http://schemas.microsoft.com/office/powerpoint/2010/main" val="3921816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B">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CF703B6-4BC9-3E6B-3F2C-EC75C0C5D8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469"/>
          <a:stretch/>
        </p:blipFill>
        <p:spPr>
          <a:xfrm>
            <a:off x="5601" y="3520014"/>
            <a:ext cx="4279419" cy="2821518"/>
          </a:xfrm>
          <a:prstGeom prst="rect">
            <a:avLst/>
          </a:prstGeom>
        </p:spPr>
      </p:pic>
      <p:sp>
        <p:nvSpPr>
          <p:cNvPr id="3" name="Subtitle 2">
            <a:extLst>
              <a:ext uri="{FF2B5EF4-FFF2-40B4-BE49-F238E27FC236}">
                <a16:creationId xmlns:a16="http://schemas.microsoft.com/office/drawing/2014/main" id="{F6EBDDFC-F74F-3981-1DD6-4C6B9164A6BA}"/>
              </a:ext>
            </a:extLst>
          </p:cNvPr>
          <p:cNvSpPr>
            <a:spLocks noGrp="1"/>
          </p:cNvSpPr>
          <p:nvPr>
            <p:ph type="subTitle" idx="1" hasCustomPrompt="1"/>
          </p:nvPr>
        </p:nvSpPr>
        <p:spPr>
          <a:xfrm>
            <a:off x="5072393" y="3945133"/>
            <a:ext cx="6281807" cy="459305"/>
          </a:xfrm>
        </p:spPr>
        <p:txBody>
          <a:bodyPr vert="horz" lIns="91440" tIns="45720" rIns="91440" bIns="45720" rtlCol="0">
            <a:noAutofit/>
          </a:bodyPr>
          <a:lstStyle>
            <a:lvl1pPr algn="r" rtl="1">
              <a:defRPr lang="en-BH" sz="2800" dirty="0">
                <a:solidFill>
                  <a:schemeClr val="bg1"/>
                </a:solidFill>
                <a:latin typeface="HelveticaNeueLT Arabic 55 Roman" panose="020B0604020202020204" pitchFamily="34" charset="-78"/>
                <a:cs typeface="HelveticaNeueLT Arabic 55 Roman" panose="020B0604020202020204" pitchFamily="34" charset="-78"/>
              </a:defRPr>
            </a:lvl1pPr>
          </a:lstStyle>
          <a:p>
            <a:pPr marL="0" lvl="0" indent="0" algn="r">
              <a:buNone/>
            </a:pPr>
            <a:r>
              <a:rPr lang="ar-SA" dirty="0"/>
              <a:t>محتوى فرعي (ان وجد)</a:t>
            </a:r>
            <a:endParaRPr lang="en-BH" dirty="0"/>
          </a:p>
        </p:txBody>
      </p:sp>
      <p:sp>
        <p:nvSpPr>
          <p:cNvPr id="6" name="Holder 4">
            <a:extLst>
              <a:ext uri="{FF2B5EF4-FFF2-40B4-BE49-F238E27FC236}">
                <a16:creationId xmlns:a16="http://schemas.microsoft.com/office/drawing/2014/main" id="{5356F5E9-587E-E5B1-A49B-EE36D2AF814E}"/>
              </a:ext>
            </a:extLst>
          </p:cNvPr>
          <p:cNvSpPr txBox="1">
            <a:spLocks/>
          </p:cNvSpPr>
          <p:nvPr userDrawn="1"/>
        </p:nvSpPr>
        <p:spPr>
          <a:xfrm>
            <a:off x="2786925" y="5925278"/>
            <a:ext cx="588034" cy="181909"/>
          </a:xfrm>
          <a:prstGeom prst="rect">
            <a:avLst/>
          </a:prstGeom>
        </p:spPr>
        <p:txBody>
          <a:bodyPr wrap="square" lIns="0" tIns="0" rIns="0" bIns="0">
            <a:spAutoFit/>
          </a:bodyPr>
          <a:lstStyle>
            <a:defPPr>
              <a:defRPr kern="0"/>
            </a:defPPr>
            <a:lvl1pPr>
              <a:defRPr sz="1950" b="1" i="0">
                <a:solidFill>
                  <a:srgbClr val="007680"/>
                </a:solidFill>
                <a:latin typeface="Arial" panose="020B0604020202020204" pitchFamily="34" charset="0"/>
                <a:cs typeface="Arial" panose="020B0604020202020204" pitchFamily="34" charset="0"/>
              </a:defRPr>
            </a:lvl1pPr>
          </a:lstStyle>
          <a:p>
            <a:pPr marL="7697" marR="0" lvl="0" indent="0" defTabSz="554218" eaLnBrk="1" fontAlgn="auto" latinLnBrk="0" hangingPunct="1">
              <a:lnSpc>
                <a:spcPct val="100000"/>
              </a:lnSpc>
              <a:spcBef>
                <a:spcPts val="245"/>
              </a:spcBef>
              <a:spcAft>
                <a:spcPts val="0"/>
              </a:spcAft>
              <a:buClrTx/>
              <a:buSzTx/>
              <a:buFontTx/>
              <a:buNone/>
              <a:tabLst/>
              <a:defRPr/>
            </a:pPr>
            <a:r>
              <a:rPr kumimoji="0" lang="en-US" sz="1182" b="1" i="0" u="none" strike="noStrike" kern="0" cap="none" spc="-24" normalizeH="0" baseline="0" noProof="0" dirty="0">
                <a:ln>
                  <a:noFill/>
                </a:ln>
                <a:solidFill>
                  <a:srgbClr val="FFFFFF"/>
                </a:solidFill>
                <a:effectLst/>
                <a:uLnTx/>
                <a:uFillTx/>
                <a:latin typeface="Arial" panose="020B0604020202020204" pitchFamily="34" charset="0"/>
                <a:cs typeface="Arial" panose="020B0604020202020204" pitchFamily="34" charset="0"/>
              </a:rPr>
              <a:t>smsc.sa</a:t>
            </a:r>
          </a:p>
        </p:txBody>
      </p:sp>
      <p:sp>
        <p:nvSpPr>
          <p:cNvPr id="7" name="Title 1">
            <a:extLst>
              <a:ext uri="{FF2B5EF4-FFF2-40B4-BE49-F238E27FC236}">
                <a16:creationId xmlns:a16="http://schemas.microsoft.com/office/drawing/2014/main" id="{14E7C3D5-1C05-54B3-356C-00E8D124D607}"/>
              </a:ext>
            </a:extLst>
          </p:cNvPr>
          <p:cNvSpPr>
            <a:spLocks noGrp="1"/>
          </p:cNvSpPr>
          <p:nvPr>
            <p:ph type="ctrTitle" hasCustomPrompt="1"/>
          </p:nvPr>
        </p:nvSpPr>
        <p:spPr>
          <a:xfrm>
            <a:off x="5072393" y="2524136"/>
            <a:ext cx="6281807" cy="1235364"/>
          </a:xfrm>
        </p:spPr>
        <p:txBody>
          <a:bodyPr vert="horz" lIns="91440" tIns="45720" rIns="91440" bIns="45720" rtlCol="0" anchor="b">
            <a:normAutofit/>
          </a:bodyPr>
          <a:lstStyle>
            <a:lvl1pPr>
              <a:defRPr lang="en-BH" sz="5500" b="1" dirty="0">
                <a:solidFill>
                  <a:srgbClr val="FFC000"/>
                </a:solidFill>
                <a:latin typeface="Tanseek Mod Pro Arabic Medium" panose="020B0804030202020303" pitchFamily="34" charset="-78"/>
                <a:cs typeface="Tanseek Mod Pro Arabic Medium" panose="020B0804030202020303" pitchFamily="34" charset="-78"/>
              </a:defRPr>
            </a:lvl1pPr>
          </a:lstStyle>
          <a:p>
            <a:pPr lvl="0" algn="r" rtl="1"/>
            <a:r>
              <a:rPr lang="ar-SA" dirty="0"/>
              <a:t>عنوان</a:t>
            </a:r>
            <a:r>
              <a:rPr lang="en-GB" dirty="0"/>
              <a:t> </a:t>
            </a:r>
            <a:r>
              <a:rPr lang="ar-SA" dirty="0"/>
              <a:t>فاصل</a:t>
            </a:r>
            <a:endParaRPr lang="en-BH" dirty="0"/>
          </a:p>
        </p:txBody>
      </p:sp>
      <p:pic>
        <p:nvPicPr>
          <p:cNvPr id="5" name="Picture 4">
            <a:extLst>
              <a:ext uri="{FF2B5EF4-FFF2-40B4-BE49-F238E27FC236}">
                <a16:creationId xmlns:a16="http://schemas.microsoft.com/office/drawing/2014/main" id="{DE42C3B6-FA40-2ACC-E135-4BA3FE492DFC}"/>
              </a:ext>
            </a:extLst>
          </p:cNvPr>
          <p:cNvPicPr>
            <a:picLocks noChangeAspect="1"/>
          </p:cNvPicPr>
          <p:nvPr userDrawn="1"/>
        </p:nvPicPr>
        <p:blipFill>
          <a:blip r:embed="rId4"/>
          <a:stretch>
            <a:fillRect/>
          </a:stretch>
        </p:blipFill>
        <p:spPr>
          <a:xfrm>
            <a:off x="9839130" y="446773"/>
            <a:ext cx="1733174" cy="1044019"/>
          </a:xfrm>
          <a:prstGeom prst="rect">
            <a:avLst/>
          </a:prstGeom>
        </p:spPr>
      </p:pic>
    </p:spTree>
    <p:extLst>
      <p:ext uri="{BB962C8B-B14F-4D97-AF65-F5344CB8AC3E}">
        <p14:creationId xmlns:p14="http://schemas.microsoft.com/office/powerpoint/2010/main" val="199461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75D39-2AF8-554E-0A1D-F8964603AD0E}"/>
              </a:ext>
            </a:extLst>
          </p:cNvPr>
          <p:cNvSpPr>
            <a:spLocks noGrp="1"/>
          </p:cNvSpPr>
          <p:nvPr>
            <p:ph type="title"/>
          </p:nvPr>
        </p:nvSpPr>
        <p:spPr>
          <a:xfrm>
            <a:off x="838538" y="365606"/>
            <a:ext cx="10514926" cy="1324841"/>
          </a:xfrm>
          <a:prstGeom prst="rect">
            <a:avLst/>
          </a:prstGeom>
        </p:spPr>
        <p:txBody>
          <a:bodyPr vert="horz" lIns="91440" tIns="45720" rIns="91440" bIns="45720" rtlCol="0" anchor="ctr">
            <a:normAutofit/>
          </a:bodyPr>
          <a:lstStyle/>
          <a:p>
            <a:r>
              <a:rPr lang="en-US"/>
              <a:t>Click to edit Master title style</a:t>
            </a:r>
            <a:endParaRPr lang="en-BH"/>
          </a:p>
        </p:txBody>
      </p:sp>
      <p:sp>
        <p:nvSpPr>
          <p:cNvPr id="3" name="Text Placeholder 2">
            <a:extLst>
              <a:ext uri="{FF2B5EF4-FFF2-40B4-BE49-F238E27FC236}">
                <a16:creationId xmlns:a16="http://schemas.microsoft.com/office/drawing/2014/main" id="{3F88AE69-8D1D-EA40-B3EF-C2F9D7E544EE}"/>
              </a:ext>
            </a:extLst>
          </p:cNvPr>
          <p:cNvSpPr>
            <a:spLocks noGrp="1"/>
          </p:cNvSpPr>
          <p:nvPr>
            <p:ph type="body" idx="1"/>
          </p:nvPr>
        </p:nvSpPr>
        <p:spPr>
          <a:xfrm>
            <a:off x="838538" y="1826106"/>
            <a:ext cx="10514926" cy="4350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H"/>
          </a:p>
        </p:txBody>
      </p:sp>
      <p:sp>
        <p:nvSpPr>
          <p:cNvPr id="4" name="Date Placeholder 3">
            <a:extLst>
              <a:ext uri="{FF2B5EF4-FFF2-40B4-BE49-F238E27FC236}">
                <a16:creationId xmlns:a16="http://schemas.microsoft.com/office/drawing/2014/main" id="{2F0AA428-A291-1778-7DE3-8C5A5B422610}"/>
              </a:ext>
            </a:extLst>
          </p:cNvPr>
          <p:cNvSpPr>
            <a:spLocks noGrp="1"/>
          </p:cNvSpPr>
          <p:nvPr>
            <p:ph type="dt" sz="half" idx="2"/>
          </p:nvPr>
        </p:nvSpPr>
        <p:spPr>
          <a:xfrm>
            <a:off x="838537" y="6356735"/>
            <a:ext cx="2742815" cy="364644"/>
          </a:xfrm>
          <a:prstGeom prst="rect">
            <a:avLst/>
          </a:prstGeom>
        </p:spPr>
        <p:txBody>
          <a:bodyPr vert="horz" lIns="91440" tIns="45720" rIns="91440" bIns="45720" rtlCol="0" anchor="ctr"/>
          <a:lstStyle>
            <a:lvl1pPr algn="l" rtl="0">
              <a:defRPr sz="727">
                <a:solidFill>
                  <a:schemeClr val="tx1">
                    <a:tint val="82000"/>
                  </a:schemeClr>
                </a:solidFill>
                <a:latin typeface="Arial" panose="020B0604020202020204" pitchFamily="34" charset="0"/>
                <a:cs typeface="Arial" panose="020B0604020202020204" pitchFamily="34" charset="0"/>
              </a:defRPr>
            </a:lvl1pPr>
          </a:lstStyle>
          <a:p>
            <a:pPr defTabSz="554218"/>
            <a:endParaRPr lang="en-BH" kern="0">
              <a:solidFill>
                <a:srgbClr val="4B4F54">
                  <a:tint val="82000"/>
                </a:srgbClr>
              </a:solidFill>
            </a:endParaRPr>
          </a:p>
        </p:txBody>
      </p:sp>
      <p:sp>
        <p:nvSpPr>
          <p:cNvPr id="5" name="Footer Placeholder 4">
            <a:extLst>
              <a:ext uri="{FF2B5EF4-FFF2-40B4-BE49-F238E27FC236}">
                <a16:creationId xmlns:a16="http://schemas.microsoft.com/office/drawing/2014/main" id="{1CD9FEFF-97E6-0747-1BF9-666160141658}"/>
              </a:ext>
            </a:extLst>
          </p:cNvPr>
          <p:cNvSpPr>
            <a:spLocks noGrp="1"/>
          </p:cNvSpPr>
          <p:nvPr>
            <p:ph type="ftr" sz="quarter" idx="3"/>
          </p:nvPr>
        </p:nvSpPr>
        <p:spPr>
          <a:xfrm>
            <a:off x="4038649" y="6356735"/>
            <a:ext cx="4114704" cy="364644"/>
          </a:xfrm>
          <a:prstGeom prst="rect">
            <a:avLst/>
          </a:prstGeom>
        </p:spPr>
        <p:txBody>
          <a:bodyPr vert="horz" lIns="91440" tIns="45720" rIns="91440" bIns="45720" rtlCol="0" anchor="ctr"/>
          <a:lstStyle>
            <a:lvl1pPr algn="l" rtl="0">
              <a:defRPr sz="727">
                <a:solidFill>
                  <a:schemeClr val="tx1">
                    <a:tint val="82000"/>
                  </a:schemeClr>
                </a:solidFill>
                <a:latin typeface="Arial" panose="020B0604020202020204" pitchFamily="34" charset="0"/>
                <a:cs typeface="Arial" panose="020B0604020202020204" pitchFamily="34" charset="0"/>
              </a:defRPr>
            </a:lvl1pPr>
          </a:lstStyle>
          <a:p>
            <a:pPr defTabSz="554218"/>
            <a:endParaRPr lang="en-BH" kern="0">
              <a:solidFill>
                <a:srgbClr val="4B4F54">
                  <a:tint val="82000"/>
                </a:srgbClr>
              </a:solidFill>
            </a:endParaRPr>
          </a:p>
        </p:txBody>
      </p:sp>
      <p:sp>
        <p:nvSpPr>
          <p:cNvPr id="6" name="Slide Number Placeholder 5">
            <a:extLst>
              <a:ext uri="{FF2B5EF4-FFF2-40B4-BE49-F238E27FC236}">
                <a16:creationId xmlns:a16="http://schemas.microsoft.com/office/drawing/2014/main" id="{4DADC927-51AB-1A54-4276-53CE625C89B2}"/>
              </a:ext>
            </a:extLst>
          </p:cNvPr>
          <p:cNvSpPr>
            <a:spLocks noGrp="1"/>
          </p:cNvSpPr>
          <p:nvPr>
            <p:ph type="sldNum" sz="quarter" idx="4"/>
          </p:nvPr>
        </p:nvSpPr>
        <p:spPr>
          <a:xfrm>
            <a:off x="8610648" y="6356735"/>
            <a:ext cx="2742815" cy="364644"/>
          </a:xfrm>
          <a:prstGeom prst="rect">
            <a:avLst/>
          </a:prstGeom>
        </p:spPr>
        <p:txBody>
          <a:bodyPr vert="horz" lIns="91440" tIns="45720" rIns="91440" bIns="45720" rtlCol="0" anchor="ctr"/>
          <a:lstStyle>
            <a:lvl1pPr algn="l" rtl="0">
              <a:defRPr sz="727">
                <a:solidFill>
                  <a:schemeClr val="tx1">
                    <a:tint val="82000"/>
                  </a:schemeClr>
                </a:solidFill>
                <a:latin typeface="Arial" panose="020B0604020202020204" pitchFamily="34" charset="0"/>
                <a:cs typeface="Arial" panose="020B0604020202020204" pitchFamily="34" charset="0"/>
              </a:defRPr>
            </a:lvl1pPr>
          </a:lstStyle>
          <a:p>
            <a:pPr defTabSz="554218"/>
            <a:fld id="{FEC9A697-C2CC-2C4E-814B-3D5B68BAA1BD}" type="slidenum">
              <a:rPr lang="en-BH" kern="0" smtClean="0">
                <a:solidFill>
                  <a:srgbClr val="4B4F54">
                    <a:tint val="82000"/>
                  </a:srgbClr>
                </a:solidFill>
              </a:rPr>
              <a:pPr defTabSz="554218"/>
              <a:t>‹#›</a:t>
            </a:fld>
            <a:endParaRPr lang="en-BH" kern="0">
              <a:solidFill>
                <a:srgbClr val="4B4F54">
                  <a:tint val="82000"/>
                </a:srgbClr>
              </a:solidFill>
            </a:endParaRPr>
          </a:p>
        </p:txBody>
      </p:sp>
    </p:spTree>
    <p:extLst>
      <p:ext uri="{BB962C8B-B14F-4D97-AF65-F5344CB8AC3E}">
        <p14:creationId xmlns:p14="http://schemas.microsoft.com/office/powerpoint/2010/main" val="561463090"/>
      </p:ext>
    </p:extLst>
  </p:cSld>
  <p:clrMap bg1="lt1" tx1="dk1" bg2="lt2" tx2="dk2" accent1="accent1" accent2="accent2" accent3="accent3" accent4="accent4" accent5="accent5" accent6="accent6" hlink="hlink" folHlink="folHlink"/>
  <p:sldLayoutIdLst>
    <p:sldLayoutId id="2147483669" r:id="rId1"/>
    <p:sldLayoutId id="2147483652" r:id="rId2"/>
    <p:sldLayoutId id="2147483653" r:id="rId3"/>
    <p:sldLayoutId id="2147483657" r:id="rId4"/>
    <p:sldLayoutId id="2147483658" r:id="rId5"/>
    <p:sldLayoutId id="2147483659" r:id="rId6"/>
    <p:sldLayoutId id="2147483660" r:id="rId7"/>
    <p:sldLayoutId id="2147483661" r:id="rId8"/>
    <p:sldLayoutId id="2147483654" r:id="rId9"/>
    <p:sldLayoutId id="2147483656" r:id="rId10"/>
    <p:sldLayoutId id="2147483655" r:id="rId11"/>
    <p:sldLayoutId id="2147483662" r:id="rId12"/>
    <p:sldLayoutId id="2147483663" r:id="rId13"/>
    <p:sldLayoutId id="2147483666" r:id="rId14"/>
    <p:sldLayoutId id="2147483667" r:id="rId15"/>
  </p:sldLayoutIdLst>
  <p:hf hdr="0" ftr="0" dt="0"/>
  <p:txStyles>
    <p:titleStyle>
      <a:lvl1pPr algn="r" defTabSz="554218" rtl="1" eaLnBrk="1" latinLnBrk="0" hangingPunct="1">
        <a:lnSpc>
          <a:spcPct val="90000"/>
        </a:lnSpc>
        <a:spcBef>
          <a:spcPct val="0"/>
        </a:spcBef>
        <a:buNone/>
        <a:defRPr sz="2667" kern="1200">
          <a:solidFill>
            <a:schemeClr val="tx1"/>
          </a:solidFill>
          <a:latin typeface="Arial" panose="020B0604020202020204" pitchFamily="34" charset="0"/>
          <a:ea typeface="+mj-ea"/>
          <a:cs typeface="Arial" panose="020B0604020202020204" pitchFamily="34" charset="0"/>
        </a:defRPr>
      </a:lvl1pPr>
    </p:titleStyle>
    <p:bodyStyle>
      <a:lvl1pPr marL="138554" indent="-138554" algn="r" defTabSz="554218" rtl="1" eaLnBrk="1" latinLnBrk="0" hangingPunct="1">
        <a:lnSpc>
          <a:spcPct val="90000"/>
        </a:lnSpc>
        <a:spcBef>
          <a:spcPts val="606"/>
        </a:spcBef>
        <a:buFont typeface="Arial" panose="020B0604020202020204" pitchFamily="34" charset="0"/>
        <a:buChar char="•"/>
        <a:defRPr sz="1697" kern="1200">
          <a:solidFill>
            <a:schemeClr val="tx1"/>
          </a:solidFill>
          <a:latin typeface="Arial" panose="020B0604020202020204" pitchFamily="34" charset="0"/>
          <a:ea typeface="+mn-ea"/>
          <a:cs typeface="Arial" panose="020B0604020202020204" pitchFamily="34" charset="0"/>
        </a:defRPr>
      </a:lvl1pPr>
      <a:lvl2pPr marL="415663" indent="-138554" algn="r" defTabSz="554218" rtl="1" eaLnBrk="1" latinLnBrk="0" hangingPunct="1">
        <a:lnSpc>
          <a:spcPct val="90000"/>
        </a:lnSpc>
        <a:spcBef>
          <a:spcPts val="303"/>
        </a:spcBef>
        <a:buFont typeface="Arial" panose="020B0604020202020204" pitchFamily="34" charset="0"/>
        <a:buChar char="•"/>
        <a:defRPr sz="1455" kern="1200">
          <a:solidFill>
            <a:schemeClr val="tx1"/>
          </a:solidFill>
          <a:latin typeface="Arial" panose="020B0604020202020204" pitchFamily="34" charset="0"/>
          <a:ea typeface="+mn-ea"/>
          <a:cs typeface="Arial" panose="020B0604020202020204" pitchFamily="34" charset="0"/>
        </a:defRPr>
      </a:lvl2pPr>
      <a:lvl3pPr marL="692772" indent="-138554" algn="r" defTabSz="554218" rtl="1" eaLnBrk="1" latinLnBrk="0" hangingPunct="1">
        <a:lnSpc>
          <a:spcPct val="90000"/>
        </a:lnSpc>
        <a:spcBef>
          <a:spcPts val="303"/>
        </a:spcBef>
        <a:buFont typeface="Arial" panose="020B0604020202020204" pitchFamily="34" charset="0"/>
        <a:buChar char="•"/>
        <a:defRPr sz="1212" kern="1200">
          <a:solidFill>
            <a:schemeClr val="tx1"/>
          </a:solidFill>
          <a:latin typeface="Arial" panose="020B0604020202020204" pitchFamily="34" charset="0"/>
          <a:ea typeface="+mn-ea"/>
          <a:cs typeface="Arial" panose="020B0604020202020204" pitchFamily="34" charset="0"/>
        </a:defRPr>
      </a:lvl3pPr>
      <a:lvl4pPr marL="969881" indent="-138554" algn="r" defTabSz="554218" rtl="1" eaLnBrk="1" latinLnBrk="0" hangingPunct="1">
        <a:lnSpc>
          <a:spcPct val="90000"/>
        </a:lnSpc>
        <a:spcBef>
          <a:spcPts val="303"/>
        </a:spcBef>
        <a:buFont typeface="Arial" panose="020B0604020202020204" pitchFamily="34" charset="0"/>
        <a:buChar char="•"/>
        <a:defRPr sz="1091" kern="1200">
          <a:solidFill>
            <a:schemeClr val="tx1"/>
          </a:solidFill>
          <a:latin typeface="Arial" panose="020B0604020202020204" pitchFamily="34" charset="0"/>
          <a:ea typeface="+mn-ea"/>
          <a:cs typeface="Arial" panose="020B0604020202020204" pitchFamily="34" charset="0"/>
        </a:defRPr>
      </a:lvl4pPr>
      <a:lvl5pPr marL="1246990" indent="-138554" algn="r" defTabSz="554218" rtl="1" eaLnBrk="1" latinLnBrk="0" hangingPunct="1">
        <a:lnSpc>
          <a:spcPct val="90000"/>
        </a:lnSpc>
        <a:spcBef>
          <a:spcPts val="303"/>
        </a:spcBef>
        <a:buFont typeface="Arial" panose="020B0604020202020204" pitchFamily="34" charset="0"/>
        <a:buChar char="•"/>
        <a:defRPr sz="1091" kern="1200">
          <a:solidFill>
            <a:schemeClr val="tx1"/>
          </a:solidFill>
          <a:latin typeface="Arial" panose="020B0604020202020204" pitchFamily="34" charset="0"/>
          <a:ea typeface="+mn-ea"/>
          <a:cs typeface="Arial" panose="020B0604020202020204" pitchFamily="34" charset="0"/>
        </a:defRPr>
      </a:lvl5pPr>
      <a:lvl6pPr marL="1524099" indent="-138554" algn="l" defTabSz="554218" rtl="0" eaLnBrk="1" latinLnBrk="0" hangingPunct="1">
        <a:lnSpc>
          <a:spcPct val="90000"/>
        </a:lnSpc>
        <a:spcBef>
          <a:spcPts val="303"/>
        </a:spcBef>
        <a:buFont typeface="Arial" panose="020B0604020202020204" pitchFamily="34" charset="0"/>
        <a:buChar char="•"/>
        <a:defRPr sz="1091" kern="1200">
          <a:solidFill>
            <a:schemeClr val="tx1"/>
          </a:solidFill>
          <a:latin typeface="+mn-lt"/>
          <a:ea typeface="+mn-ea"/>
          <a:cs typeface="+mn-cs"/>
        </a:defRPr>
      </a:lvl6pPr>
      <a:lvl7pPr marL="1801208" indent="-138554" algn="l" defTabSz="554218" rtl="0" eaLnBrk="1" latinLnBrk="0" hangingPunct="1">
        <a:lnSpc>
          <a:spcPct val="90000"/>
        </a:lnSpc>
        <a:spcBef>
          <a:spcPts val="303"/>
        </a:spcBef>
        <a:buFont typeface="Arial" panose="020B0604020202020204" pitchFamily="34" charset="0"/>
        <a:buChar char="•"/>
        <a:defRPr sz="1091" kern="1200">
          <a:solidFill>
            <a:schemeClr val="tx1"/>
          </a:solidFill>
          <a:latin typeface="+mn-lt"/>
          <a:ea typeface="+mn-ea"/>
          <a:cs typeface="+mn-cs"/>
        </a:defRPr>
      </a:lvl7pPr>
      <a:lvl8pPr marL="2078317" indent="-138554" algn="l" defTabSz="554218" rtl="0" eaLnBrk="1" latinLnBrk="0" hangingPunct="1">
        <a:lnSpc>
          <a:spcPct val="90000"/>
        </a:lnSpc>
        <a:spcBef>
          <a:spcPts val="303"/>
        </a:spcBef>
        <a:buFont typeface="Arial" panose="020B0604020202020204" pitchFamily="34" charset="0"/>
        <a:buChar char="•"/>
        <a:defRPr sz="1091" kern="1200">
          <a:solidFill>
            <a:schemeClr val="tx1"/>
          </a:solidFill>
          <a:latin typeface="+mn-lt"/>
          <a:ea typeface="+mn-ea"/>
          <a:cs typeface="+mn-cs"/>
        </a:defRPr>
      </a:lvl8pPr>
      <a:lvl9pPr marL="2355426" indent="-138554" algn="l" defTabSz="554218" rtl="0" eaLnBrk="1" latinLnBrk="0" hangingPunct="1">
        <a:lnSpc>
          <a:spcPct val="90000"/>
        </a:lnSpc>
        <a:spcBef>
          <a:spcPts val="303"/>
        </a:spcBef>
        <a:buFont typeface="Arial" panose="020B0604020202020204" pitchFamily="34" charset="0"/>
        <a:buChar char="•"/>
        <a:defRPr sz="1091" kern="1200">
          <a:solidFill>
            <a:schemeClr val="tx1"/>
          </a:solidFill>
          <a:latin typeface="+mn-lt"/>
          <a:ea typeface="+mn-ea"/>
          <a:cs typeface="+mn-cs"/>
        </a:defRPr>
      </a:lvl9pPr>
    </p:bodyStyle>
    <p:otherStyle>
      <a:defPPr>
        <a:defRPr lang="en-BH"/>
      </a:defPPr>
      <a:lvl1pPr marL="0" algn="l" defTabSz="554218" rtl="0" eaLnBrk="1" latinLnBrk="0" hangingPunct="1">
        <a:defRPr sz="1091" kern="1200">
          <a:solidFill>
            <a:schemeClr val="tx1"/>
          </a:solidFill>
          <a:latin typeface="+mn-lt"/>
          <a:ea typeface="+mn-ea"/>
          <a:cs typeface="+mn-cs"/>
        </a:defRPr>
      </a:lvl1pPr>
      <a:lvl2pPr marL="277109" algn="l" defTabSz="554218" rtl="0" eaLnBrk="1" latinLnBrk="0" hangingPunct="1">
        <a:defRPr sz="1091" kern="1200">
          <a:solidFill>
            <a:schemeClr val="tx1"/>
          </a:solidFill>
          <a:latin typeface="+mn-lt"/>
          <a:ea typeface="+mn-ea"/>
          <a:cs typeface="+mn-cs"/>
        </a:defRPr>
      </a:lvl2pPr>
      <a:lvl3pPr marL="554218" algn="l" defTabSz="554218" rtl="0" eaLnBrk="1" latinLnBrk="0" hangingPunct="1">
        <a:defRPr sz="1091" kern="1200">
          <a:solidFill>
            <a:schemeClr val="tx1"/>
          </a:solidFill>
          <a:latin typeface="+mn-lt"/>
          <a:ea typeface="+mn-ea"/>
          <a:cs typeface="+mn-cs"/>
        </a:defRPr>
      </a:lvl3pPr>
      <a:lvl4pPr marL="831327" algn="l" defTabSz="554218" rtl="0" eaLnBrk="1" latinLnBrk="0" hangingPunct="1">
        <a:defRPr sz="1091" kern="1200">
          <a:solidFill>
            <a:schemeClr val="tx1"/>
          </a:solidFill>
          <a:latin typeface="+mn-lt"/>
          <a:ea typeface="+mn-ea"/>
          <a:cs typeface="+mn-cs"/>
        </a:defRPr>
      </a:lvl4pPr>
      <a:lvl5pPr marL="1108436" algn="l" defTabSz="554218" rtl="0" eaLnBrk="1" latinLnBrk="0" hangingPunct="1">
        <a:defRPr sz="1091" kern="1200">
          <a:solidFill>
            <a:schemeClr val="tx1"/>
          </a:solidFill>
          <a:latin typeface="+mn-lt"/>
          <a:ea typeface="+mn-ea"/>
          <a:cs typeface="+mn-cs"/>
        </a:defRPr>
      </a:lvl5pPr>
      <a:lvl6pPr marL="1385545" algn="l" defTabSz="554218" rtl="0" eaLnBrk="1" latinLnBrk="0" hangingPunct="1">
        <a:defRPr sz="1091" kern="1200">
          <a:solidFill>
            <a:schemeClr val="tx1"/>
          </a:solidFill>
          <a:latin typeface="+mn-lt"/>
          <a:ea typeface="+mn-ea"/>
          <a:cs typeface="+mn-cs"/>
        </a:defRPr>
      </a:lvl6pPr>
      <a:lvl7pPr marL="1662654" algn="l" defTabSz="554218" rtl="0" eaLnBrk="1" latinLnBrk="0" hangingPunct="1">
        <a:defRPr sz="1091" kern="1200">
          <a:solidFill>
            <a:schemeClr val="tx1"/>
          </a:solidFill>
          <a:latin typeface="+mn-lt"/>
          <a:ea typeface="+mn-ea"/>
          <a:cs typeface="+mn-cs"/>
        </a:defRPr>
      </a:lvl7pPr>
      <a:lvl8pPr marL="1939762" algn="l" defTabSz="554218" rtl="0" eaLnBrk="1" latinLnBrk="0" hangingPunct="1">
        <a:defRPr sz="1091" kern="1200">
          <a:solidFill>
            <a:schemeClr val="tx1"/>
          </a:solidFill>
          <a:latin typeface="+mn-lt"/>
          <a:ea typeface="+mn-ea"/>
          <a:cs typeface="+mn-cs"/>
        </a:defRPr>
      </a:lvl8pPr>
      <a:lvl9pPr marL="2216871" algn="l" defTabSz="554218" rtl="0" eaLnBrk="1" latinLnBrk="0" hangingPunct="1">
        <a:defRPr sz="10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1833-79D1-8175-5500-9A73766D5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F75BC-B0D9-B45D-49BC-6A943FFA09D2}"/>
              </a:ext>
            </a:extLst>
          </p:cNvPr>
          <p:cNvSpPr>
            <a:spLocks noGrp="1"/>
          </p:cNvSpPr>
          <p:nvPr>
            <p:ph type="ctrTitle"/>
          </p:nvPr>
        </p:nvSpPr>
        <p:spPr>
          <a:xfrm>
            <a:off x="2409825" y="2927065"/>
            <a:ext cx="8830807" cy="1235364"/>
          </a:xfrm>
        </p:spPr>
        <p:txBody>
          <a:bodyPr>
            <a:noAutofit/>
          </a:bodyPr>
          <a:lstStyle/>
          <a:p>
            <a:r>
              <a:rPr lang="ar-SA" sz="4400" dirty="0">
                <a:solidFill>
                  <a:schemeClr val="bg1"/>
                </a:solidFill>
              </a:rPr>
              <a:t>الحد الأدنى من المتطلبات لأعمال الكشف لخام رمل السيليكا عالي النسبة </a:t>
            </a:r>
          </a:p>
        </p:txBody>
      </p:sp>
      <p:sp>
        <p:nvSpPr>
          <p:cNvPr id="4" name="Content Placeholder 3">
            <a:extLst>
              <a:ext uri="{FF2B5EF4-FFF2-40B4-BE49-F238E27FC236}">
                <a16:creationId xmlns:a16="http://schemas.microsoft.com/office/drawing/2014/main" id="{347A351A-A1A7-FF33-5E1E-22075F36D408}"/>
              </a:ext>
            </a:extLst>
          </p:cNvPr>
          <p:cNvSpPr>
            <a:spLocks noGrp="1"/>
          </p:cNvSpPr>
          <p:nvPr>
            <p:ph sz="quarter" idx="11"/>
          </p:nvPr>
        </p:nvSpPr>
        <p:spPr/>
        <p:txBody>
          <a:bodyPr/>
          <a:lstStyle/>
          <a:p>
            <a:r>
              <a:rPr lang="ar-SA" dirty="0"/>
              <a:t>2025/01/20</a:t>
            </a:r>
            <a:endParaRPr lang="en-GB" dirty="0"/>
          </a:p>
        </p:txBody>
      </p:sp>
    </p:spTree>
    <p:extLst>
      <p:ext uri="{BB962C8B-B14F-4D97-AF65-F5344CB8AC3E}">
        <p14:creationId xmlns:p14="http://schemas.microsoft.com/office/powerpoint/2010/main" val="79912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91D-C6FA-0FD2-7256-94EAC53EE8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F88CDC-7EC5-48D1-B1E5-E686885FDEFE}"/>
              </a:ext>
            </a:extLst>
          </p:cNvPr>
          <p:cNvSpPr>
            <a:spLocks noGrp="1"/>
          </p:cNvSpPr>
          <p:nvPr>
            <p:ph type="ctrTitle"/>
          </p:nvPr>
        </p:nvSpPr>
        <p:spPr/>
        <p:txBody>
          <a:bodyPr>
            <a:normAutofit fontScale="90000"/>
          </a:bodyPr>
          <a:lstStyle/>
          <a:p>
            <a:r>
              <a:rPr lang="ar-SA" dirty="0"/>
              <a:t>جدول الأعمال</a:t>
            </a:r>
            <a:endParaRPr lang="en-US" dirty="0"/>
          </a:p>
        </p:txBody>
      </p:sp>
      <p:graphicFrame>
        <p:nvGraphicFramePr>
          <p:cNvPr id="22" name="Table 21">
            <a:extLst>
              <a:ext uri="{FF2B5EF4-FFF2-40B4-BE49-F238E27FC236}">
                <a16:creationId xmlns:a16="http://schemas.microsoft.com/office/drawing/2014/main" id="{34A9BFA0-EEC0-4A18-B60C-6A32A6293A83}"/>
              </a:ext>
            </a:extLst>
          </p:cNvPr>
          <p:cNvGraphicFramePr>
            <a:graphicFrameLocks noGrp="1"/>
          </p:cNvGraphicFramePr>
          <p:nvPr>
            <p:extLst>
              <p:ext uri="{D42A27DB-BD31-4B8C-83A1-F6EECF244321}">
                <p14:modId xmlns:p14="http://schemas.microsoft.com/office/powerpoint/2010/main" val="778736344"/>
              </p:ext>
            </p:extLst>
          </p:nvPr>
        </p:nvGraphicFramePr>
        <p:xfrm>
          <a:off x="1725037" y="1323848"/>
          <a:ext cx="8741926" cy="4231583"/>
        </p:xfrm>
        <a:graphic>
          <a:graphicData uri="http://schemas.openxmlformats.org/drawingml/2006/table">
            <a:tbl>
              <a:tblPr firstRow="1" bandRow="1"/>
              <a:tblGrid>
                <a:gridCol w="8741926">
                  <a:extLst>
                    <a:ext uri="{9D8B030D-6E8A-4147-A177-3AD203B41FA5}">
                      <a16:colId xmlns:a16="http://schemas.microsoft.com/office/drawing/2014/main" val="20001"/>
                    </a:ext>
                  </a:extLst>
                </a:gridCol>
              </a:tblGrid>
              <a:tr h="438818">
                <a:tc>
                  <a:txBody>
                    <a:bodyPr/>
                    <a:lstStyle>
                      <a:lvl1pPr marL="0" algn="l" defTabSz="890614" rtl="0" eaLnBrk="1" latinLnBrk="0" hangingPunct="1">
                        <a:defRPr sz="1753" b="1" kern="1200">
                          <a:solidFill>
                            <a:schemeClr val="lt1"/>
                          </a:solidFill>
                          <a:latin typeface="Calibri" panose="020F0502020204030204"/>
                        </a:defRPr>
                      </a:lvl1pPr>
                      <a:lvl2pPr marL="445307" algn="l" defTabSz="890614" rtl="0" eaLnBrk="1" latinLnBrk="0" hangingPunct="1">
                        <a:defRPr sz="1753" b="1" kern="1200">
                          <a:solidFill>
                            <a:schemeClr val="lt1"/>
                          </a:solidFill>
                          <a:latin typeface="Calibri" panose="020F0502020204030204"/>
                        </a:defRPr>
                      </a:lvl2pPr>
                      <a:lvl3pPr marL="890614" algn="l" defTabSz="890614" rtl="0" eaLnBrk="1" latinLnBrk="0" hangingPunct="1">
                        <a:defRPr sz="1753" b="1" kern="1200">
                          <a:solidFill>
                            <a:schemeClr val="lt1"/>
                          </a:solidFill>
                          <a:latin typeface="Calibri" panose="020F0502020204030204"/>
                        </a:defRPr>
                      </a:lvl3pPr>
                      <a:lvl4pPr marL="1335921" algn="l" defTabSz="890614" rtl="0" eaLnBrk="1" latinLnBrk="0" hangingPunct="1">
                        <a:defRPr sz="1753" b="1" kern="1200">
                          <a:solidFill>
                            <a:schemeClr val="lt1"/>
                          </a:solidFill>
                          <a:latin typeface="Calibri" panose="020F0502020204030204"/>
                        </a:defRPr>
                      </a:lvl4pPr>
                      <a:lvl5pPr marL="1781228" algn="l" defTabSz="890614" rtl="0" eaLnBrk="1" latinLnBrk="0" hangingPunct="1">
                        <a:defRPr sz="1753" b="1" kern="1200">
                          <a:solidFill>
                            <a:schemeClr val="lt1"/>
                          </a:solidFill>
                          <a:latin typeface="Calibri" panose="020F0502020204030204"/>
                        </a:defRPr>
                      </a:lvl5pPr>
                      <a:lvl6pPr marL="2226535" algn="l" defTabSz="890614" rtl="0" eaLnBrk="1" latinLnBrk="0" hangingPunct="1">
                        <a:defRPr sz="1753" b="1" kern="1200">
                          <a:solidFill>
                            <a:schemeClr val="lt1"/>
                          </a:solidFill>
                          <a:latin typeface="Calibri" panose="020F0502020204030204"/>
                        </a:defRPr>
                      </a:lvl6pPr>
                      <a:lvl7pPr marL="2671842" algn="l" defTabSz="890614" rtl="0" eaLnBrk="1" latinLnBrk="0" hangingPunct="1">
                        <a:defRPr sz="1753" b="1" kern="1200">
                          <a:solidFill>
                            <a:schemeClr val="lt1"/>
                          </a:solidFill>
                          <a:latin typeface="Calibri" panose="020F0502020204030204"/>
                        </a:defRPr>
                      </a:lvl7pPr>
                      <a:lvl8pPr marL="3117149" algn="l" defTabSz="890614" rtl="0" eaLnBrk="1" latinLnBrk="0" hangingPunct="1">
                        <a:defRPr sz="1753" b="1" kern="1200">
                          <a:solidFill>
                            <a:schemeClr val="lt1"/>
                          </a:solidFill>
                          <a:latin typeface="Calibri" panose="020F0502020204030204"/>
                        </a:defRPr>
                      </a:lvl8pPr>
                      <a:lvl9pPr marL="3562456" algn="l" defTabSz="890614" rtl="0" eaLnBrk="1" latinLnBrk="0" hangingPunct="1">
                        <a:defRPr sz="1753" b="1" kern="1200">
                          <a:solidFill>
                            <a:schemeClr val="lt1"/>
                          </a:solidFill>
                          <a:latin typeface="Calibri" panose="020F0502020204030204"/>
                        </a:defRPr>
                      </a:lvl9pPr>
                    </a:lstStyle>
                    <a:p>
                      <a:pPr marL="0" marR="0" lvl="0" indent="0" algn="ctr" defTabSz="890614" rtl="1" eaLnBrk="1" fontAlgn="auto" latinLnBrk="0" hangingPunct="1">
                        <a:lnSpc>
                          <a:spcPct val="100000"/>
                        </a:lnSpc>
                        <a:spcBef>
                          <a:spcPts val="0"/>
                        </a:spcBef>
                        <a:spcAft>
                          <a:spcPts val="0"/>
                        </a:spcAft>
                        <a:buClrTx/>
                        <a:buSzTx/>
                        <a:buFontTx/>
                        <a:buNone/>
                        <a:tabLst/>
                        <a:defRPr/>
                      </a:pPr>
                      <a:r>
                        <a:rPr lang="ar-SA" sz="1400" b="1" u="none" kern="1200" dirty="0">
                          <a:solidFill>
                            <a:srgbClr val="00717F"/>
                          </a:solidFill>
                          <a:latin typeface="Somar Bold" panose="00000500000000000000" pitchFamily="50" charset="-78"/>
                          <a:cs typeface="Somar Bold" panose="00000500000000000000" pitchFamily="50" charset="-78"/>
                        </a:rPr>
                        <a:t>جدول الاعمال للورشة</a:t>
                      </a:r>
                      <a:endParaRPr lang="en-US" sz="1400" b="1" u="none" kern="1200" dirty="0">
                        <a:solidFill>
                          <a:srgbClr val="00717F"/>
                        </a:solidFill>
                        <a:latin typeface="Somar Bold" panose="00000500000000000000" pitchFamily="50" charset="-78"/>
                        <a:cs typeface="Somar Bold" panose="00000500000000000000" pitchFamily="50" charset="-78"/>
                      </a:endParaRP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758553">
                <a:tc>
                  <a:txBody>
                    <a:bodyPr/>
                    <a:lstStyle>
                      <a:lvl1pPr marL="0" algn="l" defTabSz="890614" rtl="0" eaLnBrk="1" latinLnBrk="0" hangingPunct="1">
                        <a:defRPr sz="1753" kern="1200">
                          <a:solidFill>
                            <a:schemeClr val="dk1"/>
                          </a:solidFill>
                          <a:latin typeface="Calibri" panose="020F0502020204030204"/>
                        </a:defRPr>
                      </a:lvl1pPr>
                      <a:lvl2pPr marL="445307" algn="l" defTabSz="890614" rtl="0" eaLnBrk="1" latinLnBrk="0" hangingPunct="1">
                        <a:defRPr sz="1753" kern="1200">
                          <a:solidFill>
                            <a:schemeClr val="dk1"/>
                          </a:solidFill>
                          <a:latin typeface="Calibri" panose="020F0502020204030204"/>
                        </a:defRPr>
                      </a:lvl2pPr>
                      <a:lvl3pPr marL="890614" algn="l" defTabSz="890614" rtl="0" eaLnBrk="1" latinLnBrk="0" hangingPunct="1">
                        <a:defRPr sz="1753" kern="1200">
                          <a:solidFill>
                            <a:schemeClr val="dk1"/>
                          </a:solidFill>
                          <a:latin typeface="Calibri" panose="020F0502020204030204"/>
                        </a:defRPr>
                      </a:lvl3pPr>
                      <a:lvl4pPr marL="1335921" algn="l" defTabSz="890614" rtl="0" eaLnBrk="1" latinLnBrk="0" hangingPunct="1">
                        <a:defRPr sz="1753" kern="1200">
                          <a:solidFill>
                            <a:schemeClr val="dk1"/>
                          </a:solidFill>
                          <a:latin typeface="Calibri" panose="020F0502020204030204"/>
                        </a:defRPr>
                      </a:lvl4pPr>
                      <a:lvl5pPr marL="1781228" algn="l" defTabSz="890614" rtl="0" eaLnBrk="1" latinLnBrk="0" hangingPunct="1">
                        <a:defRPr sz="1753" kern="1200">
                          <a:solidFill>
                            <a:schemeClr val="dk1"/>
                          </a:solidFill>
                          <a:latin typeface="Calibri" panose="020F0502020204030204"/>
                        </a:defRPr>
                      </a:lvl5pPr>
                      <a:lvl6pPr marL="2226535" algn="l" defTabSz="890614" rtl="0" eaLnBrk="1" latinLnBrk="0" hangingPunct="1">
                        <a:defRPr sz="1753" kern="1200">
                          <a:solidFill>
                            <a:schemeClr val="dk1"/>
                          </a:solidFill>
                          <a:latin typeface="Calibri" panose="020F0502020204030204"/>
                        </a:defRPr>
                      </a:lvl6pPr>
                      <a:lvl7pPr marL="2671842" algn="l" defTabSz="890614" rtl="0" eaLnBrk="1" latinLnBrk="0" hangingPunct="1">
                        <a:defRPr sz="1753" kern="1200">
                          <a:solidFill>
                            <a:schemeClr val="dk1"/>
                          </a:solidFill>
                          <a:latin typeface="Calibri" panose="020F0502020204030204"/>
                        </a:defRPr>
                      </a:lvl7pPr>
                      <a:lvl8pPr marL="3117149" algn="l" defTabSz="890614" rtl="0" eaLnBrk="1" latinLnBrk="0" hangingPunct="1">
                        <a:defRPr sz="1753" kern="1200">
                          <a:solidFill>
                            <a:schemeClr val="dk1"/>
                          </a:solidFill>
                          <a:latin typeface="Calibri" panose="020F0502020204030204"/>
                        </a:defRPr>
                      </a:lvl8pPr>
                      <a:lvl9pPr marL="3562456" algn="l" defTabSz="890614" rtl="0" eaLnBrk="1" latinLnBrk="0" hangingPunct="1">
                        <a:defRPr sz="1753" kern="1200">
                          <a:solidFill>
                            <a:schemeClr val="dk1"/>
                          </a:solidFill>
                          <a:latin typeface="Calibri" panose="020F0502020204030204"/>
                        </a:defRPr>
                      </a:lvl9pPr>
                    </a:lstStyle>
                    <a:p>
                      <a:pPr algn="ctr" rtl="1"/>
                      <a:r>
                        <a:rPr lang="ar-SA" sz="1400" b="1" kern="1200" dirty="0">
                          <a:solidFill>
                            <a:srgbClr val="4B4F54"/>
                          </a:solidFill>
                          <a:latin typeface="HelveticaNeueLT Arabic 55 Roman" panose="020B0604020202020204" pitchFamily="34" charset="-78"/>
                          <a:ea typeface="+mn-ea"/>
                          <a:cs typeface="HelveticaNeueLT Arabic 55 Roman" panose="020B0604020202020204" pitchFamily="34" charset="-78"/>
                        </a:rPr>
                        <a:t>مقدمة – خام السيليكا عالي النسبة وبعض تطبيقاته الصناعية</a:t>
                      </a:r>
                      <a:endParaRPr lang="en-US" sz="1400" b="1" kern="1200" dirty="0">
                        <a:solidFill>
                          <a:srgbClr val="4B4F54"/>
                        </a:solidFill>
                        <a:latin typeface="HelveticaNeueLT Arabic 55 Roman" panose="020B0604020202020204" pitchFamily="34" charset="-78"/>
                        <a:ea typeface="+mn-ea"/>
                        <a:cs typeface="HelveticaNeueLT Arabic 55 Roman" panose="020B0604020202020204" pitchFamily="34" charset="-78"/>
                      </a:endParaRP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58553">
                <a:tc>
                  <a:txBody>
                    <a:bodyPr/>
                    <a:lstStyle>
                      <a:lvl1pPr marL="0" algn="l" defTabSz="890614" rtl="0" eaLnBrk="1" latinLnBrk="0" hangingPunct="1">
                        <a:defRPr sz="1753" kern="1200">
                          <a:solidFill>
                            <a:schemeClr val="dk1"/>
                          </a:solidFill>
                          <a:latin typeface="Calibri" panose="020F0502020204030204"/>
                        </a:defRPr>
                      </a:lvl1pPr>
                      <a:lvl2pPr marL="445307" algn="l" defTabSz="890614" rtl="0" eaLnBrk="1" latinLnBrk="0" hangingPunct="1">
                        <a:defRPr sz="1753" kern="1200">
                          <a:solidFill>
                            <a:schemeClr val="dk1"/>
                          </a:solidFill>
                          <a:latin typeface="Calibri" panose="020F0502020204030204"/>
                        </a:defRPr>
                      </a:lvl2pPr>
                      <a:lvl3pPr marL="890614" algn="l" defTabSz="890614" rtl="0" eaLnBrk="1" latinLnBrk="0" hangingPunct="1">
                        <a:defRPr sz="1753" kern="1200">
                          <a:solidFill>
                            <a:schemeClr val="dk1"/>
                          </a:solidFill>
                          <a:latin typeface="Calibri" panose="020F0502020204030204"/>
                        </a:defRPr>
                      </a:lvl3pPr>
                      <a:lvl4pPr marL="1335921" algn="l" defTabSz="890614" rtl="0" eaLnBrk="1" latinLnBrk="0" hangingPunct="1">
                        <a:defRPr sz="1753" kern="1200">
                          <a:solidFill>
                            <a:schemeClr val="dk1"/>
                          </a:solidFill>
                          <a:latin typeface="Calibri" panose="020F0502020204030204"/>
                        </a:defRPr>
                      </a:lvl4pPr>
                      <a:lvl5pPr marL="1781228" algn="l" defTabSz="890614" rtl="0" eaLnBrk="1" latinLnBrk="0" hangingPunct="1">
                        <a:defRPr sz="1753" kern="1200">
                          <a:solidFill>
                            <a:schemeClr val="dk1"/>
                          </a:solidFill>
                          <a:latin typeface="Calibri" panose="020F0502020204030204"/>
                        </a:defRPr>
                      </a:lvl5pPr>
                      <a:lvl6pPr marL="2226535" algn="l" defTabSz="890614" rtl="0" eaLnBrk="1" latinLnBrk="0" hangingPunct="1">
                        <a:defRPr sz="1753" kern="1200">
                          <a:solidFill>
                            <a:schemeClr val="dk1"/>
                          </a:solidFill>
                          <a:latin typeface="Calibri" panose="020F0502020204030204"/>
                        </a:defRPr>
                      </a:lvl6pPr>
                      <a:lvl7pPr marL="2671842" algn="l" defTabSz="890614" rtl="0" eaLnBrk="1" latinLnBrk="0" hangingPunct="1">
                        <a:defRPr sz="1753" kern="1200">
                          <a:solidFill>
                            <a:schemeClr val="dk1"/>
                          </a:solidFill>
                          <a:latin typeface="Calibri" panose="020F0502020204030204"/>
                        </a:defRPr>
                      </a:lvl7pPr>
                      <a:lvl8pPr marL="3117149" algn="l" defTabSz="890614" rtl="0" eaLnBrk="1" latinLnBrk="0" hangingPunct="1">
                        <a:defRPr sz="1753" kern="1200">
                          <a:solidFill>
                            <a:schemeClr val="dk1"/>
                          </a:solidFill>
                          <a:latin typeface="Calibri" panose="020F0502020204030204"/>
                        </a:defRPr>
                      </a:lvl8pPr>
                      <a:lvl9pPr marL="3562456" algn="l" defTabSz="890614" rtl="0" eaLnBrk="1" latinLnBrk="0" hangingPunct="1">
                        <a:defRPr sz="1753" kern="1200">
                          <a:solidFill>
                            <a:schemeClr val="dk1"/>
                          </a:solidFill>
                          <a:latin typeface="Calibri" panose="020F0502020204030204"/>
                        </a:defRPr>
                      </a:lvl9pPr>
                    </a:lstStyle>
                    <a:p>
                      <a:pPr algn="ctr" rtl="1"/>
                      <a:r>
                        <a:rPr lang="ar-SA" sz="1400" b="1" kern="1200" dirty="0">
                          <a:solidFill>
                            <a:srgbClr val="4B4F54"/>
                          </a:solidFill>
                          <a:latin typeface="HelveticaNeueLT Arabic 55 Roman" panose="020B0604020202020204" pitchFamily="34" charset="-78"/>
                          <a:ea typeface="+mn-ea"/>
                          <a:cs typeface="HelveticaNeueLT Arabic 55 Roman" panose="020B0604020202020204" pitchFamily="34" charset="-78"/>
                        </a:rPr>
                        <a:t>المعلومات العامة والبيانات الأساسية</a:t>
                      </a:r>
                      <a:endParaRPr lang="en-US" sz="1400" b="1" kern="1200" dirty="0">
                        <a:solidFill>
                          <a:srgbClr val="4B4F54"/>
                        </a:solidFill>
                        <a:latin typeface="HelveticaNeueLT Arabic 55 Roman" panose="020B0604020202020204" pitchFamily="34" charset="-78"/>
                        <a:ea typeface="+mn-ea"/>
                        <a:cs typeface="HelveticaNeueLT Arabic 55 Roman" panose="020B0604020202020204" pitchFamily="34" charset="-78"/>
                      </a:endParaRP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495005"/>
                  </a:ext>
                </a:extLst>
              </a:tr>
              <a:tr h="758553">
                <a:tc>
                  <a:txBody>
                    <a:bodyPr/>
                    <a:lstStyle>
                      <a:lvl1pPr marL="0" algn="l" defTabSz="890614" rtl="0" eaLnBrk="1" latinLnBrk="0" hangingPunct="1">
                        <a:defRPr sz="1753" kern="1200">
                          <a:solidFill>
                            <a:schemeClr val="dk1"/>
                          </a:solidFill>
                          <a:latin typeface="Calibri" panose="020F0502020204030204"/>
                        </a:defRPr>
                      </a:lvl1pPr>
                      <a:lvl2pPr marL="445307" algn="l" defTabSz="890614" rtl="0" eaLnBrk="1" latinLnBrk="0" hangingPunct="1">
                        <a:defRPr sz="1753" kern="1200">
                          <a:solidFill>
                            <a:schemeClr val="dk1"/>
                          </a:solidFill>
                          <a:latin typeface="Calibri" panose="020F0502020204030204"/>
                        </a:defRPr>
                      </a:lvl2pPr>
                      <a:lvl3pPr marL="890614" algn="l" defTabSz="890614" rtl="0" eaLnBrk="1" latinLnBrk="0" hangingPunct="1">
                        <a:defRPr sz="1753" kern="1200">
                          <a:solidFill>
                            <a:schemeClr val="dk1"/>
                          </a:solidFill>
                          <a:latin typeface="Calibri" panose="020F0502020204030204"/>
                        </a:defRPr>
                      </a:lvl3pPr>
                      <a:lvl4pPr marL="1335921" algn="l" defTabSz="890614" rtl="0" eaLnBrk="1" latinLnBrk="0" hangingPunct="1">
                        <a:defRPr sz="1753" kern="1200">
                          <a:solidFill>
                            <a:schemeClr val="dk1"/>
                          </a:solidFill>
                          <a:latin typeface="Calibri" panose="020F0502020204030204"/>
                        </a:defRPr>
                      </a:lvl4pPr>
                      <a:lvl5pPr marL="1781228" algn="l" defTabSz="890614" rtl="0" eaLnBrk="1" latinLnBrk="0" hangingPunct="1">
                        <a:defRPr sz="1753" kern="1200">
                          <a:solidFill>
                            <a:schemeClr val="dk1"/>
                          </a:solidFill>
                          <a:latin typeface="Calibri" panose="020F0502020204030204"/>
                        </a:defRPr>
                      </a:lvl5pPr>
                      <a:lvl6pPr marL="2226535" algn="l" defTabSz="890614" rtl="0" eaLnBrk="1" latinLnBrk="0" hangingPunct="1">
                        <a:defRPr sz="1753" kern="1200">
                          <a:solidFill>
                            <a:schemeClr val="dk1"/>
                          </a:solidFill>
                          <a:latin typeface="Calibri" panose="020F0502020204030204"/>
                        </a:defRPr>
                      </a:lvl6pPr>
                      <a:lvl7pPr marL="2671842" algn="l" defTabSz="890614" rtl="0" eaLnBrk="1" latinLnBrk="0" hangingPunct="1">
                        <a:defRPr sz="1753" kern="1200">
                          <a:solidFill>
                            <a:schemeClr val="dk1"/>
                          </a:solidFill>
                          <a:latin typeface="Calibri" panose="020F0502020204030204"/>
                        </a:defRPr>
                      </a:lvl7pPr>
                      <a:lvl8pPr marL="3117149" algn="l" defTabSz="890614" rtl="0" eaLnBrk="1" latinLnBrk="0" hangingPunct="1">
                        <a:defRPr sz="1753" kern="1200">
                          <a:solidFill>
                            <a:schemeClr val="dk1"/>
                          </a:solidFill>
                          <a:latin typeface="Calibri" panose="020F0502020204030204"/>
                        </a:defRPr>
                      </a:lvl8pPr>
                      <a:lvl9pPr marL="3562456" algn="l" defTabSz="890614" rtl="0" eaLnBrk="1" latinLnBrk="0" hangingPunct="1">
                        <a:defRPr sz="1753" kern="1200">
                          <a:solidFill>
                            <a:schemeClr val="dk1"/>
                          </a:solidFill>
                          <a:latin typeface="Calibri" panose="020F0502020204030204"/>
                        </a:defRPr>
                      </a:lvl9pPr>
                    </a:lstStyle>
                    <a:p>
                      <a:pPr algn="ctr" rtl="1"/>
                      <a:r>
                        <a:rPr lang="ar-SA" sz="1400" b="1" kern="1200" dirty="0">
                          <a:solidFill>
                            <a:srgbClr val="4B4F54"/>
                          </a:solidFill>
                          <a:latin typeface="HelveticaNeueLT Arabic 55 Roman" panose="020B0604020202020204" pitchFamily="34" charset="-78"/>
                          <a:ea typeface="+mn-ea"/>
                          <a:cs typeface="HelveticaNeueLT Arabic 55 Roman" panose="020B0604020202020204" pitchFamily="34" charset="-78"/>
                        </a:rPr>
                        <a:t>أعمال الكشف</a:t>
                      </a:r>
                      <a:endParaRPr lang="en-US" sz="1400" b="1" kern="1200" dirty="0">
                        <a:solidFill>
                          <a:srgbClr val="4B4F54"/>
                        </a:solidFill>
                        <a:latin typeface="HelveticaNeueLT Arabic 55 Roman" panose="020B0604020202020204" pitchFamily="34" charset="-78"/>
                        <a:ea typeface="+mn-ea"/>
                        <a:cs typeface="HelveticaNeueLT Arabic 55 Roman" panose="020B0604020202020204" pitchFamily="34" charset="-78"/>
                      </a:endParaRP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58553">
                <a:tc>
                  <a:txBody>
                    <a:bodyPr/>
                    <a:lstStyle>
                      <a:lvl1pPr marL="0" algn="l" defTabSz="890614" rtl="0" eaLnBrk="1" latinLnBrk="0" hangingPunct="1">
                        <a:defRPr sz="1753" kern="1200">
                          <a:solidFill>
                            <a:schemeClr val="dk1"/>
                          </a:solidFill>
                          <a:latin typeface="Calibri" panose="020F0502020204030204"/>
                        </a:defRPr>
                      </a:lvl1pPr>
                      <a:lvl2pPr marL="445307" algn="l" defTabSz="890614" rtl="0" eaLnBrk="1" latinLnBrk="0" hangingPunct="1">
                        <a:defRPr sz="1753" kern="1200">
                          <a:solidFill>
                            <a:schemeClr val="dk1"/>
                          </a:solidFill>
                          <a:latin typeface="Calibri" panose="020F0502020204030204"/>
                        </a:defRPr>
                      </a:lvl2pPr>
                      <a:lvl3pPr marL="890614" algn="l" defTabSz="890614" rtl="0" eaLnBrk="1" latinLnBrk="0" hangingPunct="1">
                        <a:defRPr sz="1753" kern="1200">
                          <a:solidFill>
                            <a:schemeClr val="dk1"/>
                          </a:solidFill>
                          <a:latin typeface="Calibri" panose="020F0502020204030204"/>
                        </a:defRPr>
                      </a:lvl3pPr>
                      <a:lvl4pPr marL="1335921" algn="l" defTabSz="890614" rtl="0" eaLnBrk="1" latinLnBrk="0" hangingPunct="1">
                        <a:defRPr sz="1753" kern="1200">
                          <a:solidFill>
                            <a:schemeClr val="dk1"/>
                          </a:solidFill>
                          <a:latin typeface="Calibri" panose="020F0502020204030204"/>
                        </a:defRPr>
                      </a:lvl4pPr>
                      <a:lvl5pPr marL="1781228" algn="l" defTabSz="890614" rtl="0" eaLnBrk="1" latinLnBrk="0" hangingPunct="1">
                        <a:defRPr sz="1753" kern="1200">
                          <a:solidFill>
                            <a:schemeClr val="dk1"/>
                          </a:solidFill>
                          <a:latin typeface="Calibri" panose="020F0502020204030204"/>
                        </a:defRPr>
                      </a:lvl5pPr>
                      <a:lvl6pPr marL="2226535" algn="l" defTabSz="890614" rtl="0" eaLnBrk="1" latinLnBrk="0" hangingPunct="1">
                        <a:defRPr sz="1753" kern="1200">
                          <a:solidFill>
                            <a:schemeClr val="dk1"/>
                          </a:solidFill>
                          <a:latin typeface="Calibri" panose="020F0502020204030204"/>
                        </a:defRPr>
                      </a:lvl6pPr>
                      <a:lvl7pPr marL="2671842" algn="l" defTabSz="890614" rtl="0" eaLnBrk="1" latinLnBrk="0" hangingPunct="1">
                        <a:defRPr sz="1753" kern="1200">
                          <a:solidFill>
                            <a:schemeClr val="dk1"/>
                          </a:solidFill>
                          <a:latin typeface="Calibri" panose="020F0502020204030204"/>
                        </a:defRPr>
                      </a:lvl7pPr>
                      <a:lvl8pPr marL="3117149" algn="l" defTabSz="890614" rtl="0" eaLnBrk="1" latinLnBrk="0" hangingPunct="1">
                        <a:defRPr sz="1753" kern="1200">
                          <a:solidFill>
                            <a:schemeClr val="dk1"/>
                          </a:solidFill>
                          <a:latin typeface="Calibri" panose="020F0502020204030204"/>
                        </a:defRPr>
                      </a:lvl8pPr>
                      <a:lvl9pPr marL="3562456" algn="l" defTabSz="890614" rtl="0" eaLnBrk="1" latinLnBrk="0" hangingPunct="1">
                        <a:defRPr sz="1753" kern="1200">
                          <a:solidFill>
                            <a:schemeClr val="dk1"/>
                          </a:solidFill>
                          <a:latin typeface="Calibri" panose="020F0502020204030204"/>
                        </a:defRPr>
                      </a:lvl9pPr>
                    </a:lstStyle>
                    <a:p>
                      <a:pPr marL="0" marR="0" lvl="0" indent="0" algn="ctr" defTabSz="890614" rtl="1" eaLnBrk="1" fontAlgn="auto" latinLnBrk="0" hangingPunct="1">
                        <a:lnSpc>
                          <a:spcPct val="100000"/>
                        </a:lnSpc>
                        <a:spcBef>
                          <a:spcPts val="0"/>
                        </a:spcBef>
                        <a:spcAft>
                          <a:spcPts val="0"/>
                        </a:spcAft>
                        <a:buClrTx/>
                        <a:buSzTx/>
                        <a:buFontTx/>
                        <a:buNone/>
                        <a:tabLst/>
                        <a:defRPr/>
                      </a:pPr>
                      <a:r>
                        <a:rPr lang="ar-SA" sz="1400" b="1" kern="1200" dirty="0">
                          <a:solidFill>
                            <a:srgbClr val="4B4F54"/>
                          </a:solidFill>
                          <a:latin typeface="HelveticaNeueLT Arabic 55 Roman" panose="020B0604020202020204" pitchFamily="34" charset="-78"/>
                          <a:ea typeface="+mn-ea"/>
                          <a:cs typeface="HelveticaNeueLT Arabic 55 Roman" panose="020B0604020202020204" pitchFamily="34" charset="-78"/>
                        </a:rPr>
                        <a:t> العينات والتحاليل المختبرية</a:t>
                      </a: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58553">
                <a:tc>
                  <a:txBody>
                    <a:bodyPr/>
                    <a:lstStyle>
                      <a:lvl1pPr marL="0" algn="l" defTabSz="890614" rtl="0" eaLnBrk="1" latinLnBrk="0" hangingPunct="1">
                        <a:defRPr sz="1753" kern="1200">
                          <a:solidFill>
                            <a:schemeClr val="dk1"/>
                          </a:solidFill>
                          <a:latin typeface="Calibri" panose="020F0502020204030204"/>
                        </a:defRPr>
                      </a:lvl1pPr>
                      <a:lvl2pPr marL="445307" algn="l" defTabSz="890614" rtl="0" eaLnBrk="1" latinLnBrk="0" hangingPunct="1">
                        <a:defRPr sz="1753" kern="1200">
                          <a:solidFill>
                            <a:schemeClr val="dk1"/>
                          </a:solidFill>
                          <a:latin typeface="Calibri" panose="020F0502020204030204"/>
                        </a:defRPr>
                      </a:lvl2pPr>
                      <a:lvl3pPr marL="890614" algn="l" defTabSz="890614" rtl="0" eaLnBrk="1" latinLnBrk="0" hangingPunct="1">
                        <a:defRPr sz="1753" kern="1200">
                          <a:solidFill>
                            <a:schemeClr val="dk1"/>
                          </a:solidFill>
                          <a:latin typeface="Calibri" panose="020F0502020204030204"/>
                        </a:defRPr>
                      </a:lvl3pPr>
                      <a:lvl4pPr marL="1335921" algn="l" defTabSz="890614" rtl="0" eaLnBrk="1" latinLnBrk="0" hangingPunct="1">
                        <a:defRPr sz="1753" kern="1200">
                          <a:solidFill>
                            <a:schemeClr val="dk1"/>
                          </a:solidFill>
                          <a:latin typeface="Calibri" panose="020F0502020204030204"/>
                        </a:defRPr>
                      </a:lvl4pPr>
                      <a:lvl5pPr marL="1781228" algn="l" defTabSz="890614" rtl="0" eaLnBrk="1" latinLnBrk="0" hangingPunct="1">
                        <a:defRPr sz="1753" kern="1200">
                          <a:solidFill>
                            <a:schemeClr val="dk1"/>
                          </a:solidFill>
                          <a:latin typeface="Calibri" panose="020F0502020204030204"/>
                        </a:defRPr>
                      </a:lvl5pPr>
                      <a:lvl6pPr marL="2226535" algn="l" defTabSz="890614" rtl="0" eaLnBrk="1" latinLnBrk="0" hangingPunct="1">
                        <a:defRPr sz="1753" kern="1200">
                          <a:solidFill>
                            <a:schemeClr val="dk1"/>
                          </a:solidFill>
                          <a:latin typeface="Calibri" panose="020F0502020204030204"/>
                        </a:defRPr>
                      </a:lvl6pPr>
                      <a:lvl7pPr marL="2671842" algn="l" defTabSz="890614" rtl="0" eaLnBrk="1" latinLnBrk="0" hangingPunct="1">
                        <a:defRPr sz="1753" kern="1200">
                          <a:solidFill>
                            <a:schemeClr val="dk1"/>
                          </a:solidFill>
                          <a:latin typeface="Calibri" panose="020F0502020204030204"/>
                        </a:defRPr>
                      </a:lvl7pPr>
                      <a:lvl8pPr marL="3117149" algn="l" defTabSz="890614" rtl="0" eaLnBrk="1" latinLnBrk="0" hangingPunct="1">
                        <a:defRPr sz="1753" kern="1200">
                          <a:solidFill>
                            <a:schemeClr val="dk1"/>
                          </a:solidFill>
                          <a:latin typeface="Calibri" panose="020F0502020204030204"/>
                        </a:defRPr>
                      </a:lvl8pPr>
                      <a:lvl9pPr marL="3562456" algn="l" defTabSz="890614" rtl="0" eaLnBrk="1" latinLnBrk="0" hangingPunct="1">
                        <a:defRPr sz="1753" kern="1200">
                          <a:solidFill>
                            <a:schemeClr val="dk1"/>
                          </a:solidFill>
                          <a:latin typeface="Calibri" panose="020F0502020204030204"/>
                        </a:defRPr>
                      </a:lvl9pPr>
                    </a:lstStyle>
                    <a:p>
                      <a:pPr algn="ctr" rtl="1"/>
                      <a:r>
                        <a:rPr lang="ar-SA" sz="1400" b="1" kern="1200" dirty="0">
                          <a:solidFill>
                            <a:srgbClr val="4B4F54"/>
                          </a:solidFill>
                          <a:latin typeface="HelveticaNeueLT Arabic 55 Roman" panose="020B0604020202020204" pitchFamily="34" charset="-78"/>
                          <a:ea typeface="+mn-ea"/>
                          <a:cs typeface="HelveticaNeueLT Arabic 55 Roman" panose="020B0604020202020204" pitchFamily="34" charset="-78"/>
                        </a:rPr>
                        <a:t>التقرير النهائي لأعمال الكشف</a:t>
                      </a:r>
                      <a:endParaRPr lang="en-US" sz="1400" b="1" kern="1200" dirty="0">
                        <a:solidFill>
                          <a:srgbClr val="4B4F54"/>
                        </a:solidFill>
                        <a:latin typeface="HelveticaNeueLT Arabic 55 Roman" panose="020B0604020202020204" pitchFamily="34" charset="-78"/>
                        <a:ea typeface="+mn-ea"/>
                        <a:cs typeface="HelveticaNeueLT Arabic 55 Roman" panose="020B0604020202020204" pitchFamily="34" charset="-78"/>
                      </a:endParaRPr>
                    </a:p>
                  </a:txBody>
                  <a:tcPr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721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91D-C6FA-0FD2-7256-94EAC53EE8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F88CDC-7EC5-48D1-B1E5-E686885FDEFE}"/>
              </a:ext>
            </a:extLst>
          </p:cNvPr>
          <p:cNvSpPr>
            <a:spLocks noGrp="1"/>
          </p:cNvSpPr>
          <p:nvPr>
            <p:ph type="ctrTitle"/>
          </p:nvPr>
        </p:nvSpPr>
        <p:spPr>
          <a:xfrm>
            <a:off x="4027251" y="350728"/>
            <a:ext cx="7416369" cy="509221"/>
          </a:xfrm>
        </p:spPr>
        <p:txBody>
          <a:bodyPr>
            <a:normAutofit fontScale="90000"/>
          </a:bodyPr>
          <a:lstStyle/>
          <a:p>
            <a:r>
              <a:rPr lang="ar-SA" dirty="0"/>
              <a:t>مقدمة – خام السيليكا عالي النسبة وبعض تطبيقاته الصناعية</a:t>
            </a:r>
          </a:p>
        </p:txBody>
      </p:sp>
      <p:sp>
        <p:nvSpPr>
          <p:cNvPr id="5" name="Text Placeholder 143">
            <a:extLst>
              <a:ext uri="{FF2B5EF4-FFF2-40B4-BE49-F238E27FC236}">
                <a16:creationId xmlns:a16="http://schemas.microsoft.com/office/drawing/2014/main" id="{7D812044-33EB-4172-85C3-BA997F2405CD}"/>
              </a:ext>
            </a:extLst>
          </p:cNvPr>
          <p:cNvSpPr txBox="1">
            <a:spLocks/>
          </p:cNvSpPr>
          <p:nvPr/>
        </p:nvSpPr>
        <p:spPr>
          <a:xfrm>
            <a:off x="4254500" y="1253742"/>
            <a:ext cx="7348861" cy="5429160"/>
          </a:xfrm>
          <a:prstGeom prst="rect">
            <a:avLst/>
          </a:prstGeom>
        </p:spPr>
        <p:txBody>
          <a:bodyPr/>
          <a:lstStyle>
            <a:lvl1pPr marL="0">
              <a:defRPr>
                <a:latin typeface="+mn-lt"/>
                <a:ea typeface="+mn-ea"/>
                <a:cs typeface="+mn-cs"/>
              </a:defRPr>
            </a:lvl1pPr>
            <a:lvl2pPr marL="457179">
              <a:defRPr>
                <a:latin typeface="+mn-lt"/>
                <a:ea typeface="+mn-ea"/>
                <a:cs typeface="+mn-cs"/>
              </a:defRPr>
            </a:lvl2pPr>
            <a:lvl3pPr marL="914357">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3">
              <a:defRPr>
                <a:latin typeface="+mn-lt"/>
                <a:ea typeface="+mn-ea"/>
                <a:cs typeface="+mn-cs"/>
              </a:defRPr>
            </a:lvl6pPr>
            <a:lvl7pPr marL="2743072">
              <a:defRPr>
                <a:latin typeface="+mn-lt"/>
                <a:ea typeface="+mn-ea"/>
                <a:cs typeface="+mn-cs"/>
              </a:defRPr>
            </a:lvl7pPr>
            <a:lvl8pPr marL="3200252">
              <a:defRPr>
                <a:latin typeface="+mn-lt"/>
                <a:ea typeface="+mn-ea"/>
                <a:cs typeface="+mn-cs"/>
              </a:defRPr>
            </a:lvl8pPr>
            <a:lvl9pPr marL="3657431">
              <a:defRPr>
                <a:latin typeface="+mn-lt"/>
                <a:ea typeface="+mn-ea"/>
                <a:cs typeface="+mn-cs"/>
              </a:defRPr>
            </a:lvl9pPr>
          </a:lstStyle>
          <a:p>
            <a:pPr marL="0" marR="0" lvl="0" indent="0" algn="just" defTabSz="554492" rtl="1" eaLnBrk="1" fontAlgn="auto" latinLnBrk="0" hangingPunct="1">
              <a:lnSpc>
                <a:spcPct val="150000"/>
              </a:lnSpc>
              <a:spcBef>
                <a:spcPts val="0"/>
              </a:spcBef>
              <a:spcAft>
                <a:spcPts val="0"/>
              </a:spcAft>
              <a:buClrTx/>
              <a:buSzTx/>
              <a:buFontTx/>
              <a:buNone/>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يصنف رمل السيليكا عالي النسبة (&gt;95%) بحسب اللائحة التنفيذية لنظام الاستثمار التعديني من خامات الفئة (ب). ويعتبر السيليكا أو ما يسمى بثاني أكسيد السيليكون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SiO2</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عنصر لا فلزي يتكون من مزيج من جزيئات الأكسجين والسيليكون. </a:t>
            </a:r>
          </a:p>
          <a:p>
            <a:pPr marL="0" marR="0" lvl="0" indent="0" algn="just" defTabSz="554492" rtl="1" eaLnBrk="1" fontAlgn="auto" latinLnBrk="0" hangingPunct="1">
              <a:lnSpc>
                <a:spcPct val="150000"/>
              </a:lnSpc>
              <a:spcBef>
                <a:spcPts val="0"/>
              </a:spcBef>
              <a:spcAft>
                <a:spcPts val="0"/>
              </a:spcAft>
              <a:buClrTx/>
              <a:buSzTx/>
              <a:buFontTx/>
              <a:buNone/>
              <a:tabLst/>
              <a:defRPr/>
            </a:pPr>
            <a:endPar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endParaRPr>
          </a:p>
          <a:p>
            <a:pPr marL="0" marR="0" lvl="0" indent="0" algn="just" defTabSz="554492" rtl="1" eaLnBrk="1" fontAlgn="auto" latinLnBrk="0" hangingPunct="1">
              <a:lnSpc>
                <a:spcPct val="150000"/>
              </a:lnSpc>
              <a:spcBef>
                <a:spcPts val="0"/>
              </a:spcBef>
              <a:spcAft>
                <a:spcPts val="0"/>
              </a:spcAft>
              <a:buClrTx/>
              <a:buSzTx/>
              <a:buFontTx/>
              <a:buNone/>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ويعتبر السيليكا عالي النسبة من الخامات الأولية الأساسية في دعم التطور الصناعي على مستوى العالم وذلك بسبب استخدامه في عدد كبير من الصناعات المهمة كعنصر أساسي او </a:t>
            </a:r>
            <a:r>
              <a:rPr lang="ar-SA" sz="1400" dirty="0" err="1">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ثانوي.ولكل</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صناعة مواصفات خاصة تتطلب وجودها في رمل السيليكا ليكون قابل للاستخدام في الصناعة من حيث حجم الرمل ونسبة تركيز السيليكا ونسب الشوائب وغيرها</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endPar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endParaRPr>
          </a:p>
          <a:p>
            <a:pPr marL="0" marR="0" lvl="0" indent="0" algn="just" defTabSz="554492" rtl="1" eaLnBrk="1" fontAlgn="auto" latinLnBrk="0" hangingPunct="1">
              <a:lnSpc>
                <a:spcPct val="150000"/>
              </a:lnSpc>
              <a:spcBef>
                <a:spcPts val="0"/>
              </a:spcBef>
              <a:spcAft>
                <a:spcPts val="0"/>
              </a:spcAft>
              <a:buClrTx/>
              <a:buSzTx/>
              <a:buFontTx/>
              <a:buNone/>
              <a:tabLst/>
              <a:defRPr/>
            </a:pPr>
            <a:endParaRPr lang="ar-SA" sz="1400" dirty="0">
              <a:latin typeface="HelveticaNeueLT Arabic 55 Roman" panose="020B0604020202020204" pitchFamily="34" charset="-78"/>
              <a:ea typeface="Roboto" pitchFamily="34" charset="-122"/>
              <a:cs typeface="HelveticaNeueLT Arabic 55 Roman" panose="020B0604020202020204" pitchFamily="34" charset="-78"/>
            </a:endParaRPr>
          </a:p>
          <a:p>
            <a:pPr marL="0" marR="0" lvl="0" indent="0" algn="just" defTabSz="554492" rtl="1" eaLnBrk="1" fontAlgn="auto" latinLnBrk="0" hangingPunct="1">
              <a:lnSpc>
                <a:spcPct val="150000"/>
              </a:lnSpc>
              <a:spcBef>
                <a:spcPts val="0"/>
              </a:spcBef>
              <a:spcAft>
                <a:spcPts val="0"/>
              </a:spcAft>
              <a:buClrTx/>
              <a:buSzTx/>
              <a:buFontTx/>
              <a:buNone/>
              <a:tabLst/>
              <a:defRPr/>
            </a:pPr>
            <a:endParaRPr lang="ar-SA" sz="1400" dirty="0">
              <a:latin typeface="HelveticaNeueLT Arabic 55 Roman" panose="020B0604020202020204" pitchFamily="34" charset="-78"/>
              <a:ea typeface="Roboto" pitchFamily="34" charset="-122"/>
              <a:cs typeface="HelveticaNeueLT Arabic 55 Roman" panose="020B0604020202020204" pitchFamily="34" charset="-78"/>
            </a:endParaRPr>
          </a:p>
          <a:p>
            <a:pPr marL="0" marR="0" lvl="0" indent="0" algn="just" defTabSz="554492" rtl="1" eaLnBrk="1" fontAlgn="auto" latinLnBrk="0" hangingPunct="1">
              <a:lnSpc>
                <a:spcPct val="150000"/>
              </a:lnSpc>
              <a:spcBef>
                <a:spcPts val="0"/>
              </a:spcBef>
              <a:spcAft>
                <a:spcPts val="0"/>
              </a:spcAft>
              <a:buClrTx/>
              <a:buSzTx/>
              <a:buFontTx/>
              <a:buNone/>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بعض التطبيقات الصناعية للسيليكا عالي النسبة:</a:t>
            </a:r>
          </a:p>
          <a:p>
            <a:pPr marR="0" lvl="0" algn="just" defTabSz="554492" rtl="1" eaLnBrk="1" fontAlgn="auto" latinLnBrk="0" hangingPunct="1">
              <a:lnSpc>
                <a:spcPct val="150000"/>
              </a:lnSpc>
              <a:spcBef>
                <a:spcPts val="0"/>
              </a:spcBef>
              <a:spcAft>
                <a:spcPts val="0"/>
              </a:spcAft>
              <a:buClrTx/>
              <a:buSzTx/>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الزجاج: الزجاج الشمسي، الزجاج المسطح والألياف الزجاجية.</a:t>
            </a:r>
          </a:p>
          <a:p>
            <a:pPr marR="0" lvl="0" algn="just" defTabSz="554492" rtl="1" eaLnBrk="1" fontAlgn="auto" latinLnBrk="0" hangingPunct="1">
              <a:lnSpc>
                <a:spcPct val="150000"/>
              </a:lnSpc>
              <a:spcBef>
                <a:spcPts val="0"/>
              </a:spcBef>
              <a:spcAft>
                <a:spcPts val="0"/>
              </a:spcAft>
              <a:buClrTx/>
              <a:buSzTx/>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السيليكا المتخصصة: سيليكات الصوديوم (المنظفات ومواد اللصق)، السيليكا المترسبة (إطارات 	السيارات، منتجات الرعاية الشخصية)، </a:t>
            </a:r>
            <a:r>
              <a:rPr lang="ar-SA" sz="1400" dirty="0" err="1">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الزيوليتات</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(المنظفات).</a:t>
            </a:r>
          </a:p>
          <a:p>
            <a:pPr marR="0" lvl="0" algn="just" defTabSz="554492" rtl="1" eaLnBrk="1" fontAlgn="auto" latinLnBrk="0" hangingPunct="1">
              <a:lnSpc>
                <a:spcPct val="150000"/>
              </a:lnSpc>
              <a:spcBef>
                <a:spcPts val="0"/>
              </a:spcBef>
              <a:spcAft>
                <a:spcPts val="0"/>
              </a:spcAft>
              <a:buClrTx/>
              <a:buSzTx/>
              <a:tabLst/>
              <a:defRPr/>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كربيد السليكون (الطوب الحراري)</a:t>
            </a:r>
          </a:p>
        </p:txBody>
      </p:sp>
      <p:grpSp>
        <p:nvGrpSpPr>
          <p:cNvPr id="6" name="Group 5">
            <a:extLst>
              <a:ext uri="{FF2B5EF4-FFF2-40B4-BE49-F238E27FC236}">
                <a16:creationId xmlns:a16="http://schemas.microsoft.com/office/drawing/2014/main" id="{8A84C0CF-2AA2-4C31-9711-5359C77D5652}"/>
              </a:ext>
            </a:extLst>
          </p:cNvPr>
          <p:cNvGrpSpPr/>
          <p:nvPr/>
        </p:nvGrpSpPr>
        <p:grpSpPr>
          <a:xfrm>
            <a:off x="244256" y="1253742"/>
            <a:ext cx="3617058" cy="4597926"/>
            <a:chOff x="51047" y="1369646"/>
            <a:chExt cx="2912325" cy="4121889"/>
          </a:xfrm>
        </p:grpSpPr>
        <p:sp>
          <p:nvSpPr>
            <p:cNvPr id="7" name="Graphic 78">
              <a:hlinkClick r:id="" action="ppaction://noaction"/>
              <a:extLst>
                <a:ext uri="{FF2B5EF4-FFF2-40B4-BE49-F238E27FC236}">
                  <a16:creationId xmlns:a16="http://schemas.microsoft.com/office/drawing/2014/main" id="{295EF132-24C0-47C5-AF0C-94BEAABB636F}"/>
                </a:ext>
              </a:extLst>
            </p:cNvPr>
            <p:cNvSpPr/>
            <p:nvPr/>
          </p:nvSpPr>
          <p:spPr>
            <a:xfrm>
              <a:off x="827530" y="3988129"/>
              <a:ext cx="1362448" cy="1503406"/>
            </a:xfrm>
            <a:custGeom>
              <a:avLst/>
              <a:gdLst>
                <a:gd name="connsiteX0" fmla="*/ 2660680 w 2660679"/>
                <a:gd name="connsiteY0" fmla="*/ 705893 h 2463768"/>
                <a:gd name="connsiteX1" fmla="*/ 2660361 w 2660679"/>
                <a:gd name="connsiteY1" fmla="*/ 1727773 h 2463768"/>
                <a:gd name="connsiteX2" fmla="*/ 2660361 w 2660679"/>
                <a:gd name="connsiteY2" fmla="*/ 1757965 h 2463768"/>
                <a:gd name="connsiteX3" fmla="*/ 2658980 w 2660679"/>
                <a:gd name="connsiteY3" fmla="*/ 1787265 h 2463768"/>
                <a:gd name="connsiteX4" fmla="*/ 2445463 w 2660679"/>
                <a:gd name="connsiteY4" fmla="*/ 2070122 h 2463768"/>
                <a:gd name="connsiteX5" fmla="*/ 2339873 w 2660679"/>
                <a:gd name="connsiteY5" fmla="*/ 2121153 h 2463768"/>
                <a:gd name="connsiteX6" fmla="*/ 1731827 w 2660679"/>
                <a:gd name="connsiteY6" fmla="*/ 2415676 h 2463768"/>
                <a:gd name="connsiteX7" fmla="*/ 1301605 w 2660679"/>
                <a:gd name="connsiteY7" fmla="*/ 2415676 h 2463768"/>
                <a:gd name="connsiteX8" fmla="*/ 246023 w 2660679"/>
                <a:gd name="connsiteY8" fmla="*/ 1904469 h 2463768"/>
                <a:gd name="connsiteX9" fmla="*/ 245704 w 2660679"/>
                <a:gd name="connsiteY9" fmla="*/ 1904469 h 2463768"/>
                <a:gd name="connsiteX10" fmla="*/ 214898 w 2660679"/>
                <a:gd name="connsiteY10" fmla="*/ 1889685 h 2463768"/>
                <a:gd name="connsiteX11" fmla="*/ 167096 w 2660679"/>
                <a:gd name="connsiteY11" fmla="*/ 1862433 h 2463768"/>
                <a:gd name="connsiteX12" fmla="*/ 0 w 2660679"/>
                <a:gd name="connsiteY12" fmla="*/ 1577172 h 2463768"/>
                <a:gd name="connsiteX13" fmla="*/ 0 w 2660679"/>
                <a:gd name="connsiteY13" fmla="*/ 886330 h 2463768"/>
                <a:gd name="connsiteX14" fmla="*/ 214898 w 2660679"/>
                <a:gd name="connsiteY14" fmla="*/ 574084 h 2463768"/>
                <a:gd name="connsiteX15" fmla="*/ 1270481 w 2660679"/>
                <a:gd name="connsiteY15" fmla="*/ 63144 h 2463768"/>
                <a:gd name="connsiteX16" fmla="*/ 1270799 w 2660679"/>
                <a:gd name="connsiteY16" fmla="*/ 63144 h 2463768"/>
                <a:gd name="connsiteX17" fmla="*/ 1270799 w 2660679"/>
                <a:gd name="connsiteY17" fmla="*/ 62877 h 2463768"/>
                <a:gd name="connsiteX18" fmla="*/ 1301605 w 2660679"/>
                <a:gd name="connsiteY18" fmla="*/ 48093 h 2463768"/>
                <a:gd name="connsiteX19" fmla="*/ 1731827 w 2660679"/>
                <a:gd name="connsiteY19" fmla="*/ 48093 h 2463768"/>
                <a:gd name="connsiteX20" fmla="*/ 2445463 w 2660679"/>
                <a:gd name="connsiteY20" fmla="*/ 393380 h 2463768"/>
                <a:gd name="connsiteX21" fmla="*/ 2660680 w 2660679"/>
                <a:gd name="connsiteY21" fmla="*/ 705893 h 24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0679" h="2463768">
                  <a:moveTo>
                    <a:pt x="2660680" y="705893"/>
                  </a:moveTo>
                  <a:lnTo>
                    <a:pt x="2660361" y="1727773"/>
                  </a:lnTo>
                  <a:lnTo>
                    <a:pt x="2660361" y="1757965"/>
                  </a:lnTo>
                  <a:cubicBezTo>
                    <a:pt x="2660361" y="1767850"/>
                    <a:pt x="2660042" y="1777736"/>
                    <a:pt x="2658980" y="1787265"/>
                  </a:cubicBezTo>
                  <a:cubicBezTo>
                    <a:pt x="2647614" y="1904469"/>
                    <a:pt x="2567943" y="2010985"/>
                    <a:pt x="2445463" y="2070122"/>
                  </a:cubicBezTo>
                  <a:lnTo>
                    <a:pt x="2339873" y="2121153"/>
                  </a:lnTo>
                  <a:lnTo>
                    <a:pt x="1731827" y="2415676"/>
                  </a:lnTo>
                  <a:cubicBezTo>
                    <a:pt x="1599255" y="2479800"/>
                    <a:pt x="1434496" y="2479800"/>
                    <a:pt x="1301605" y="2415676"/>
                  </a:cubicBezTo>
                  <a:lnTo>
                    <a:pt x="246023" y="1904469"/>
                  </a:lnTo>
                  <a:lnTo>
                    <a:pt x="245704" y="1904469"/>
                  </a:lnTo>
                  <a:cubicBezTo>
                    <a:pt x="245704" y="1904469"/>
                    <a:pt x="214898" y="1889685"/>
                    <a:pt x="214898" y="1889685"/>
                  </a:cubicBezTo>
                  <a:cubicBezTo>
                    <a:pt x="198327" y="1881581"/>
                    <a:pt x="181968" y="1872318"/>
                    <a:pt x="167096" y="1862433"/>
                  </a:cubicBezTo>
                  <a:cubicBezTo>
                    <a:pt x="62674" y="1794836"/>
                    <a:pt x="0" y="1689477"/>
                    <a:pt x="0" y="1577172"/>
                  </a:cubicBezTo>
                  <a:lnTo>
                    <a:pt x="0" y="886330"/>
                  </a:lnTo>
                  <a:cubicBezTo>
                    <a:pt x="0" y="758083"/>
                    <a:pt x="82326" y="638564"/>
                    <a:pt x="214898" y="574084"/>
                  </a:cubicBezTo>
                  <a:lnTo>
                    <a:pt x="1270481" y="63144"/>
                  </a:lnTo>
                  <a:lnTo>
                    <a:pt x="1270799" y="63144"/>
                  </a:lnTo>
                  <a:cubicBezTo>
                    <a:pt x="1270799" y="63144"/>
                    <a:pt x="1270799" y="63144"/>
                    <a:pt x="1270799" y="62877"/>
                  </a:cubicBezTo>
                  <a:lnTo>
                    <a:pt x="1301605" y="48093"/>
                  </a:lnTo>
                  <a:cubicBezTo>
                    <a:pt x="1434496" y="-16031"/>
                    <a:pt x="1599255" y="-16031"/>
                    <a:pt x="1731827" y="48093"/>
                  </a:cubicBezTo>
                  <a:lnTo>
                    <a:pt x="2445463" y="393380"/>
                  </a:lnTo>
                  <a:cubicBezTo>
                    <a:pt x="2578035" y="457771"/>
                    <a:pt x="2660361" y="577379"/>
                    <a:pt x="2660680" y="705893"/>
                  </a:cubicBezTo>
                  <a:close/>
                </a:path>
              </a:pathLst>
            </a:custGeom>
            <a:blipFill>
              <a:blip r:embed="rId3"/>
              <a:stretch>
                <a:fillRect/>
              </a:stretch>
            </a:blipFill>
            <a:ln w="105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4F54"/>
                </a:solidFill>
                <a:effectLst/>
                <a:uLnTx/>
                <a:uFillTx/>
                <a:latin typeface="Calibri"/>
                <a:ea typeface="+mn-ea"/>
                <a:cs typeface="+mn-cs"/>
              </a:endParaRPr>
            </a:p>
          </p:txBody>
        </p:sp>
        <p:sp>
          <p:nvSpPr>
            <p:cNvPr id="8" name="Graphic 82">
              <a:hlinkClick r:id="" action="ppaction://noaction"/>
              <a:extLst>
                <a:ext uri="{FF2B5EF4-FFF2-40B4-BE49-F238E27FC236}">
                  <a16:creationId xmlns:a16="http://schemas.microsoft.com/office/drawing/2014/main" id="{1A7CD1BC-96D5-4012-8357-0621AE2600E3}"/>
                </a:ext>
              </a:extLst>
            </p:cNvPr>
            <p:cNvSpPr/>
            <p:nvPr/>
          </p:nvSpPr>
          <p:spPr>
            <a:xfrm>
              <a:off x="51047" y="2672761"/>
              <a:ext cx="1362448" cy="1503406"/>
            </a:xfrm>
            <a:custGeom>
              <a:avLst/>
              <a:gdLst>
                <a:gd name="connsiteX0" fmla="*/ 2087578 w 2087578"/>
                <a:gd name="connsiteY0" fmla="*/ 553846 h 1933081"/>
                <a:gd name="connsiteX1" fmla="*/ 2087328 w 2087578"/>
                <a:gd name="connsiteY1" fmla="*/ 1355617 h 1933081"/>
                <a:gd name="connsiteX2" fmla="*/ 2087328 w 2087578"/>
                <a:gd name="connsiteY2" fmla="*/ 1379305 h 1933081"/>
                <a:gd name="connsiteX3" fmla="*/ 2086245 w 2087578"/>
                <a:gd name="connsiteY3" fmla="*/ 1402295 h 1933081"/>
                <a:gd name="connsiteX4" fmla="*/ 1918719 w 2087578"/>
                <a:gd name="connsiteY4" fmla="*/ 1624225 h 1933081"/>
                <a:gd name="connsiteX5" fmla="*/ 1835872 w 2087578"/>
                <a:gd name="connsiteY5" fmla="*/ 1664264 h 1933081"/>
                <a:gd name="connsiteX6" fmla="*/ 1358797 w 2087578"/>
                <a:gd name="connsiteY6" fmla="*/ 1895348 h 1933081"/>
                <a:gd name="connsiteX7" fmla="*/ 1021244 w 2087578"/>
                <a:gd name="connsiteY7" fmla="*/ 1895348 h 1933081"/>
                <a:gd name="connsiteX8" fmla="*/ 193030 w 2087578"/>
                <a:gd name="connsiteY8" fmla="*/ 1494253 h 1933081"/>
                <a:gd name="connsiteX9" fmla="*/ 192780 w 2087578"/>
                <a:gd name="connsiteY9" fmla="*/ 1494253 h 1933081"/>
                <a:gd name="connsiteX10" fmla="*/ 168610 w 2087578"/>
                <a:gd name="connsiteY10" fmla="*/ 1482653 h 1933081"/>
                <a:gd name="connsiteX11" fmla="*/ 131104 w 2087578"/>
                <a:gd name="connsiteY11" fmla="*/ 1461271 h 1933081"/>
                <a:gd name="connsiteX12" fmla="*/ 0 w 2087578"/>
                <a:gd name="connsiteY12" fmla="*/ 1237454 h 1933081"/>
                <a:gd name="connsiteX13" fmla="*/ 0 w 2087578"/>
                <a:gd name="connsiteY13" fmla="*/ 695417 h 1933081"/>
                <a:gd name="connsiteX14" fmla="*/ 168610 w 2087578"/>
                <a:gd name="connsiteY14" fmla="*/ 450428 h 1933081"/>
                <a:gd name="connsiteX15" fmla="*/ 996823 w 2087578"/>
                <a:gd name="connsiteY15" fmla="*/ 49543 h 1933081"/>
                <a:gd name="connsiteX16" fmla="*/ 997073 w 2087578"/>
                <a:gd name="connsiteY16" fmla="*/ 49543 h 1933081"/>
                <a:gd name="connsiteX17" fmla="*/ 997073 w 2087578"/>
                <a:gd name="connsiteY17" fmla="*/ 49333 h 1933081"/>
                <a:gd name="connsiteX18" fmla="*/ 1021244 w 2087578"/>
                <a:gd name="connsiteY18" fmla="*/ 37734 h 1933081"/>
                <a:gd name="connsiteX19" fmla="*/ 1358797 w 2087578"/>
                <a:gd name="connsiteY19" fmla="*/ 37734 h 1933081"/>
                <a:gd name="connsiteX20" fmla="*/ 1918719 w 2087578"/>
                <a:gd name="connsiteY20" fmla="*/ 308647 h 1933081"/>
                <a:gd name="connsiteX21" fmla="*/ 2087578 w 2087578"/>
                <a:gd name="connsiteY21" fmla="*/ 553846 h 193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7578" h="1933081">
                  <a:moveTo>
                    <a:pt x="2087578" y="553846"/>
                  </a:moveTo>
                  <a:lnTo>
                    <a:pt x="2087328" y="1355617"/>
                  </a:lnTo>
                  <a:lnTo>
                    <a:pt x="2087328" y="1379305"/>
                  </a:lnTo>
                  <a:cubicBezTo>
                    <a:pt x="2087328" y="1387061"/>
                    <a:pt x="2087078" y="1394818"/>
                    <a:pt x="2086245" y="1402295"/>
                  </a:cubicBezTo>
                  <a:cubicBezTo>
                    <a:pt x="2077327" y="1494253"/>
                    <a:pt x="2014817" y="1577826"/>
                    <a:pt x="1918719" y="1624225"/>
                  </a:cubicBezTo>
                  <a:lnTo>
                    <a:pt x="1835872" y="1664264"/>
                  </a:lnTo>
                  <a:lnTo>
                    <a:pt x="1358797" y="1895348"/>
                  </a:lnTo>
                  <a:cubicBezTo>
                    <a:pt x="1254781" y="1945659"/>
                    <a:pt x="1125510" y="1945659"/>
                    <a:pt x="1021244" y="1895348"/>
                  </a:cubicBezTo>
                  <a:lnTo>
                    <a:pt x="193030" y="1494253"/>
                  </a:lnTo>
                  <a:lnTo>
                    <a:pt x="192780" y="1494253"/>
                  </a:lnTo>
                  <a:cubicBezTo>
                    <a:pt x="192780" y="1494253"/>
                    <a:pt x="168610" y="1482653"/>
                    <a:pt x="168610" y="1482653"/>
                  </a:cubicBezTo>
                  <a:cubicBezTo>
                    <a:pt x="155608" y="1476295"/>
                    <a:pt x="142772" y="1469027"/>
                    <a:pt x="131104" y="1461271"/>
                  </a:cubicBezTo>
                  <a:cubicBezTo>
                    <a:pt x="49174" y="1408234"/>
                    <a:pt x="0" y="1325570"/>
                    <a:pt x="0" y="1237454"/>
                  </a:cubicBezTo>
                  <a:lnTo>
                    <a:pt x="0" y="695417"/>
                  </a:lnTo>
                  <a:cubicBezTo>
                    <a:pt x="0" y="594794"/>
                    <a:pt x="64593" y="501019"/>
                    <a:pt x="168610" y="450428"/>
                  </a:cubicBezTo>
                  <a:lnTo>
                    <a:pt x="996823" y="49543"/>
                  </a:lnTo>
                  <a:lnTo>
                    <a:pt x="997073" y="49543"/>
                  </a:lnTo>
                  <a:cubicBezTo>
                    <a:pt x="997073" y="49543"/>
                    <a:pt x="997073" y="49543"/>
                    <a:pt x="997073" y="49333"/>
                  </a:cubicBezTo>
                  <a:lnTo>
                    <a:pt x="1021244" y="37734"/>
                  </a:lnTo>
                  <a:cubicBezTo>
                    <a:pt x="1125510" y="-12578"/>
                    <a:pt x="1254781" y="-12578"/>
                    <a:pt x="1358797" y="37734"/>
                  </a:cubicBezTo>
                  <a:lnTo>
                    <a:pt x="1918719" y="308647"/>
                  </a:lnTo>
                  <a:cubicBezTo>
                    <a:pt x="2022735" y="359169"/>
                    <a:pt x="2087328" y="453014"/>
                    <a:pt x="2087578" y="553846"/>
                  </a:cubicBezTo>
                  <a:close/>
                </a:path>
              </a:pathLst>
            </a:custGeom>
            <a:blipFill>
              <a:blip r:embed="rId4"/>
              <a:stretch>
                <a:fillRect/>
              </a:stretch>
            </a:blipFill>
            <a:ln w="83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4F54"/>
                </a:solidFill>
                <a:effectLst/>
                <a:uLnTx/>
                <a:uFillTx/>
                <a:latin typeface="Calibri"/>
                <a:ea typeface="+mn-ea"/>
                <a:cs typeface="+mn-cs"/>
              </a:endParaRPr>
            </a:p>
          </p:txBody>
        </p:sp>
        <p:pic>
          <p:nvPicPr>
            <p:cNvPr id="9" name="Graphic 8">
              <a:hlinkClick r:id="" action="ppaction://noaction"/>
              <a:extLst>
                <a:ext uri="{FF2B5EF4-FFF2-40B4-BE49-F238E27FC236}">
                  <a16:creationId xmlns:a16="http://schemas.microsoft.com/office/drawing/2014/main" id="{D585A869-B04B-489D-BE5A-6C5ADE97E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11" y="2749026"/>
              <a:ext cx="1284994" cy="1373201"/>
            </a:xfrm>
            <a:prstGeom prst="rect">
              <a:avLst/>
            </a:prstGeom>
          </p:spPr>
        </p:pic>
        <p:sp>
          <p:nvSpPr>
            <p:cNvPr id="10" name="Graphic 81">
              <a:hlinkClick r:id="" action="ppaction://noaction"/>
              <a:extLst>
                <a:ext uri="{FF2B5EF4-FFF2-40B4-BE49-F238E27FC236}">
                  <a16:creationId xmlns:a16="http://schemas.microsoft.com/office/drawing/2014/main" id="{7272D640-F562-4E0B-8E91-CD0EAB7311E6}"/>
                </a:ext>
              </a:extLst>
            </p:cNvPr>
            <p:cNvSpPr/>
            <p:nvPr/>
          </p:nvSpPr>
          <p:spPr>
            <a:xfrm>
              <a:off x="1600924" y="2618821"/>
              <a:ext cx="1362448" cy="1503406"/>
            </a:xfrm>
            <a:custGeom>
              <a:avLst/>
              <a:gdLst>
                <a:gd name="connsiteX0" fmla="*/ 1448320 w 1448319"/>
                <a:gd name="connsiteY0" fmla="*/ 384247 h 1341132"/>
                <a:gd name="connsiteX1" fmla="*/ 1448146 w 1448319"/>
                <a:gd name="connsiteY1" fmla="*/ 940499 h 1341132"/>
                <a:gd name="connsiteX2" fmla="*/ 1448146 w 1448319"/>
                <a:gd name="connsiteY2" fmla="*/ 956934 h 1341132"/>
                <a:gd name="connsiteX3" fmla="*/ 1447395 w 1448319"/>
                <a:gd name="connsiteY3" fmla="*/ 972884 h 1341132"/>
                <a:gd name="connsiteX4" fmla="*/ 1331168 w 1448319"/>
                <a:gd name="connsiteY4" fmla="*/ 1126854 h 1341132"/>
                <a:gd name="connsiteX5" fmla="*/ 1273691 w 1448319"/>
                <a:gd name="connsiteY5" fmla="*/ 1154633 h 1341132"/>
                <a:gd name="connsiteX6" fmla="*/ 942706 w 1448319"/>
                <a:gd name="connsiteY6" fmla="*/ 1314954 h 1341132"/>
                <a:gd name="connsiteX7" fmla="*/ 708518 w 1448319"/>
                <a:gd name="connsiteY7" fmla="*/ 1314954 h 1341132"/>
                <a:gd name="connsiteX8" fmla="*/ 133921 w 1448319"/>
                <a:gd name="connsiteY8" fmla="*/ 1036682 h 1341132"/>
                <a:gd name="connsiteX9" fmla="*/ 133747 w 1448319"/>
                <a:gd name="connsiteY9" fmla="*/ 1036682 h 1341132"/>
                <a:gd name="connsiteX10" fmla="*/ 116978 w 1448319"/>
                <a:gd name="connsiteY10" fmla="*/ 1028635 h 1341132"/>
                <a:gd name="connsiteX11" fmla="*/ 90957 w 1448319"/>
                <a:gd name="connsiteY11" fmla="*/ 1013800 h 1341132"/>
                <a:gd name="connsiteX12" fmla="*/ 0 w 1448319"/>
                <a:gd name="connsiteY12" fmla="*/ 858521 h 1341132"/>
                <a:gd name="connsiteX13" fmla="*/ 0 w 1448319"/>
                <a:gd name="connsiteY13" fmla="*/ 482466 h 1341132"/>
                <a:gd name="connsiteX14" fmla="*/ 116978 w 1448319"/>
                <a:gd name="connsiteY14" fmla="*/ 312498 h 1341132"/>
                <a:gd name="connsiteX15" fmla="*/ 691576 w 1448319"/>
                <a:gd name="connsiteY15" fmla="*/ 34372 h 1341132"/>
                <a:gd name="connsiteX16" fmla="*/ 691749 w 1448319"/>
                <a:gd name="connsiteY16" fmla="*/ 34372 h 1341132"/>
                <a:gd name="connsiteX17" fmla="*/ 691749 w 1448319"/>
                <a:gd name="connsiteY17" fmla="*/ 34226 h 1341132"/>
                <a:gd name="connsiteX18" fmla="*/ 708518 w 1448319"/>
                <a:gd name="connsiteY18" fmla="*/ 26179 h 1341132"/>
                <a:gd name="connsiteX19" fmla="*/ 942706 w 1448319"/>
                <a:gd name="connsiteY19" fmla="*/ 26179 h 1341132"/>
                <a:gd name="connsiteX20" fmla="*/ 1331168 w 1448319"/>
                <a:gd name="connsiteY20" fmla="*/ 214133 h 1341132"/>
                <a:gd name="connsiteX21" fmla="*/ 1448320 w 1448319"/>
                <a:gd name="connsiteY21" fmla="*/ 384247 h 13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8319" h="1341132">
                  <a:moveTo>
                    <a:pt x="1448320" y="384247"/>
                  </a:moveTo>
                  <a:lnTo>
                    <a:pt x="1448146" y="940499"/>
                  </a:lnTo>
                  <a:lnTo>
                    <a:pt x="1448146" y="956934"/>
                  </a:lnTo>
                  <a:cubicBezTo>
                    <a:pt x="1448146" y="962315"/>
                    <a:pt x="1447973" y="967696"/>
                    <a:pt x="1447395" y="972884"/>
                  </a:cubicBezTo>
                  <a:cubicBezTo>
                    <a:pt x="1441207" y="1036682"/>
                    <a:pt x="1397839" y="1094664"/>
                    <a:pt x="1331168" y="1126854"/>
                  </a:cubicBezTo>
                  <a:lnTo>
                    <a:pt x="1273691" y="1154633"/>
                  </a:lnTo>
                  <a:lnTo>
                    <a:pt x="942706" y="1314954"/>
                  </a:lnTo>
                  <a:cubicBezTo>
                    <a:pt x="870542" y="1349859"/>
                    <a:pt x="780856" y="1349859"/>
                    <a:pt x="708518" y="1314954"/>
                  </a:cubicBezTo>
                  <a:lnTo>
                    <a:pt x="133921" y="1036682"/>
                  </a:lnTo>
                  <a:lnTo>
                    <a:pt x="133747" y="1036682"/>
                  </a:lnTo>
                  <a:cubicBezTo>
                    <a:pt x="133747" y="1036682"/>
                    <a:pt x="116978" y="1028635"/>
                    <a:pt x="116978" y="1028635"/>
                  </a:cubicBezTo>
                  <a:cubicBezTo>
                    <a:pt x="107958" y="1024223"/>
                    <a:pt x="99053" y="1019181"/>
                    <a:pt x="90957" y="1013800"/>
                  </a:cubicBezTo>
                  <a:cubicBezTo>
                    <a:pt x="34116" y="977004"/>
                    <a:pt x="0" y="919653"/>
                    <a:pt x="0" y="858521"/>
                  </a:cubicBezTo>
                  <a:lnTo>
                    <a:pt x="0" y="482466"/>
                  </a:lnTo>
                  <a:cubicBezTo>
                    <a:pt x="0" y="412656"/>
                    <a:pt x="44814" y="347597"/>
                    <a:pt x="116978" y="312498"/>
                  </a:cubicBezTo>
                  <a:lnTo>
                    <a:pt x="691576" y="34372"/>
                  </a:lnTo>
                  <a:lnTo>
                    <a:pt x="691749" y="34372"/>
                  </a:lnTo>
                  <a:cubicBezTo>
                    <a:pt x="691749" y="34372"/>
                    <a:pt x="691749" y="34372"/>
                    <a:pt x="691749" y="34226"/>
                  </a:cubicBezTo>
                  <a:lnTo>
                    <a:pt x="708518" y="26179"/>
                  </a:lnTo>
                  <a:cubicBezTo>
                    <a:pt x="780856" y="-8726"/>
                    <a:pt x="870542" y="-8726"/>
                    <a:pt x="942706" y="26179"/>
                  </a:cubicBezTo>
                  <a:lnTo>
                    <a:pt x="1331168" y="214133"/>
                  </a:lnTo>
                  <a:cubicBezTo>
                    <a:pt x="1403333" y="249184"/>
                    <a:pt x="1448146" y="314292"/>
                    <a:pt x="1448320" y="384247"/>
                  </a:cubicBezTo>
                  <a:close/>
                </a:path>
              </a:pathLst>
            </a:custGeom>
            <a:blipFill>
              <a:blip r:embed="rId7"/>
              <a:stretch>
                <a:fillRect/>
              </a:stretch>
            </a:blipFill>
            <a:ln w="57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4F54"/>
                </a:solidFill>
                <a:effectLst/>
                <a:uLnTx/>
                <a:uFillTx/>
                <a:latin typeface="Calibri"/>
                <a:ea typeface="+mn-ea"/>
                <a:cs typeface="+mn-cs"/>
              </a:endParaRPr>
            </a:p>
          </p:txBody>
        </p:sp>
        <p:sp>
          <p:nvSpPr>
            <p:cNvPr id="11" name="Graphic 81">
              <a:hlinkClick r:id="" action="ppaction://noaction"/>
              <a:extLst>
                <a:ext uri="{FF2B5EF4-FFF2-40B4-BE49-F238E27FC236}">
                  <a16:creationId xmlns:a16="http://schemas.microsoft.com/office/drawing/2014/main" id="{C010A342-0EB4-4A65-81D4-201D4C8F6BA2}"/>
                </a:ext>
              </a:extLst>
            </p:cNvPr>
            <p:cNvSpPr/>
            <p:nvPr/>
          </p:nvSpPr>
          <p:spPr>
            <a:xfrm>
              <a:off x="800934" y="1369646"/>
              <a:ext cx="1362448" cy="1503406"/>
            </a:xfrm>
            <a:custGeom>
              <a:avLst/>
              <a:gdLst>
                <a:gd name="connsiteX0" fmla="*/ 1448320 w 1448319"/>
                <a:gd name="connsiteY0" fmla="*/ 384247 h 1341132"/>
                <a:gd name="connsiteX1" fmla="*/ 1448146 w 1448319"/>
                <a:gd name="connsiteY1" fmla="*/ 940499 h 1341132"/>
                <a:gd name="connsiteX2" fmla="*/ 1448146 w 1448319"/>
                <a:gd name="connsiteY2" fmla="*/ 956934 h 1341132"/>
                <a:gd name="connsiteX3" fmla="*/ 1447395 w 1448319"/>
                <a:gd name="connsiteY3" fmla="*/ 972884 h 1341132"/>
                <a:gd name="connsiteX4" fmla="*/ 1331168 w 1448319"/>
                <a:gd name="connsiteY4" fmla="*/ 1126854 h 1341132"/>
                <a:gd name="connsiteX5" fmla="*/ 1273691 w 1448319"/>
                <a:gd name="connsiteY5" fmla="*/ 1154633 h 1341132"/>
                <a:gd name="connsiteX6" fmla="*/ 942706 w 1448319"/>
                <a:gd name="connsiteY6" fmla="*/ 1314954 h 1341132"/>
                <a:gd name="connsiteX7" fmla="*/ 708518 w 1448319"/>
                <a:gd name="connsiteY7" fmla="*/ 1314954 h 1341132"/>
                <a:gd name="connsiteX8" fmla="*/ 133921 w 1448319"/>
                <a:gd name="connsiteY8" fmla="*/ 1036682 h 1341132"/>
                <a:gd name="connsiteX9" fmla="*/ 133747 w 1448319"/>
                <a:gd name="connsiteY9" fmla="*/ 1036682 h 1341132"/>
                <a:gd name="connsiteX10" fmla="*/ 116978 w 1448319"/>
                <a:gd name="connsiteY10" fmla="*/ 1028635 h 1341132"/>
                <a:gd name="connsiteX11" fmla="*/ 90957 w 1448319"/>
                <a:gd name="connsiteY11" fmla="*/ 1013800 h 1341132"/>
                <a:gd name="connsiteX12" fmla="*/ 0 w 1448319"/>
                <a:gd name="connsiteY12" fmla="*/ 858521 h 1341132"/>
                <a:gd name="connsiteX13" fmla="*/ 0 w 1448319"/>
                <a:gd name="connsiteY13" fmla="*/ 482466 h 1341132"/>
                <a:gd name="connsiteX14" fmla="*/ 116978 w 1448319"/>
                <a:gd name="connsiteY14" fmla="*/ 312498 h 1341132"/>
                <a:gd name="connsiteX15" fmla="*/ 691576 w 1448319"/>
                <a:gd name="connsiteY15" fmla="*/ 34372 h 1341132"/>
                <a:gd name="connsiteX16" fmla="*/ 691749 w 1448319"/>
                <a:gd name="connsiteY16" fmla="*/ 34372 h 1341132"/>
                <a:gd name="connsiteX17" fmla="*/ 691749 w 1448319"/>
                <a:gd name="connsiteY17" fmla="*/ 34226 h 1341132"/>
                <a:gd name="connsiteX18" fmla="*/ 708518 w 1448319"/>
                <a:gd name="connsiteY18" fmla="*/ 26179 h 1341132"/>
                <a:gd name="connsiteX19" fmla="*/ 942706 w 1448319"/>
                <a:gd name="connsiteY19" fmla="*/ 26179 h 1341132"/>
                <a:gd name="connsiteX20" fmla="*/ 1331168 w 1448319"/>
                <a:gd name="connsiteY20" fmla="*/ 214133 h 1341132"/>
                <a:gd name="connsiteX21" fmla="*/ 1448320 w 1448319"/>
                <a:gd name="connsiteY21" fmla="*/ 384247 h 13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8319" h="1341132">
                  <a:moveTo>
                    <a:pt x="1448320" y="384247"/>
                  </a:moveTo>
                  <a:lnTo>
                    <a:pt x="1448146" y="940499"/>
                  </a:lnTo>
                  <a:lnTo>
                    <a:pt x="1448146" y="956934"/>
                  </a:lnTo>
                  <a:cubicBezTo>
                    <a:pt x="1448146" y="962315"/>
                    <a:pt x="1447973" y="967696"/>
                    <a:pt x="1447395" y="972884"/>
                  </a:cubicBezTo>
                  <a:cubicBezTo>
                    <a:pt x="1441207" y="1036682"/>
                    <a:pt x="1397839" y="1094664"/>
                    <a:pt x="1331168" y="1126854"/>
                  </a:cubicBezTo>
                  <a:lnTo>
                    <a:pt x="1273691" y="1154633"/>
                  </a:lnTo>
                  <a:lnTo>
                    <a:pt x="942706" y="1314954"/>
                  </a:lnTo>
                  <a:cubicBezTo>
                    <a:pt x="870542" y="1349859"/>
                    <a:pt x="780856" y="1349859"/>
                    <a:pt x="708518" y="1314954"/>
                  </a:cubicBezTo>
                  <a:lnTo>
                    <a:pt x="133921" y="1036682"/>
                  </a:lnTo>
                  <a:lnTo>
                    <a:pt x="133747" y="1036682"/>
                  </a:lnTo>
                  <a:cubicBezTo>
                    <a:pt x="133747" y="1036682"/>
                    <a:pt x="116978" y="1028635"/>
                    <a:pt x="116978" y="1028635"/>
                  </a:cubicBezTo>
                  <a:cubicBezTo>
                    <a:pt x="107958" y="1024223"/>
                    <a:pt x="99053" y="1019181"/>
                    <a:pt x="90957" y="1013800"/>
                  </a:cubicBezTo>
                  <a:cubicBezTo>
                    <a:pt x="34116" y="977004"/>
                    <a:pt x="0" y="919653"/>
                    <a:pt x="0" y="858521"/>
                  </a:cubicBezTo>
                  <a:lnTo>
                    <a:pt x="0" y="482466"/>
                  </a:lnTo>
                  <a:cubicBezTo>
                    <a:pt x="0" y="412656"/>
                    <a:pt x="44814" y="347597"/>
                    <a:pt x="116978" y="312498"/>
                  </a:cubicBezTo>
                  <a:lnTo>
                    <a:pt x="691576" y="34372"/>
                  </a:lnTo>
                  <a:lnTo>
                    <a:pt x="691749" y="34372"/>
                  </a:lnTo>
                  <a:cubicBezTo>
                    <a:pt x="691749" y="34372"/>
                    <a:pt x="691749" y="34372"/>
                    <a:pt x="691749" y="34226"/>
                  </a:cubicBezTo>
                  <a:lnTo>
                    <a:pt x="708518" y="26179"/>
                  </a:lnTo>
                  <a:cubicBezTo>
                    <a:pt x="780856" y="-8726"/>
                    <a:pt x="870542" y="-8726"/>
                    <a:pt x="942706" y="26179"/>
                  </a:cubicBezTo>
                  <a:lnTo>
                    <a:pt x="1331168" y="214133"/>
                  </a:lnTo>
                  <a:cubicBezTo>
                    <a:pt x="1403333" y="249184"/>
                    <a:pt x="1448146" y="314292"/>
                    <a:pt x="1448320" y="384247"/>
                  </a:cubicBezTo>
                  <a:close/>
                </a:path>
              </a:pathLst>
            </a:custGeom>
            <a:blipFill>
              <a:blip r:embed="rId8"/>
              <a:stretch>
                <a:fillRect/>
              </a:stretch>
            </a:blipFill>
            <a:ln w="57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4F54"/>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FF1AA46A-4985-436B-97EA-FF0375E1F3ED}"/>
              </a:ext>
            </a:extLst>
          </p:cNvPr>
          <p:cNvGrpSpPr>
            <a:grpSpLocks noChangeAspect="1"/>
          </p:cNvGrpSpPr>
          <p:nvPr/>
        </p:nvGrpSpPr>
        <p:grpSpPr>
          <a:xfrm>
            <a:off x="11270142" y="4830910"/>
            <a:ext cx="346956" cy="182229"/>
            <a:chOff x="12707699" y="8198382"/>
            <a:chExt cx="975249" cy="512222"/>
          </a:xfrm>
        </p:grpSpPr>
        <p:sp>
          <p:nvSpPr>
            <p:cNvPr id="13" name="Freeform: Shape 12">
              <a:extLst>
                <a:ext uri="{FF2B5EF4-FFF2-40B4-BE49-F238E27FC236}">
                  <a16:creationId xmlns:a16="http://schemas.microsoft.com/office/drawing/2014/main" id="{45CBCD01-B51F-4EEB-AC3F-E6B3C950D850}"/>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08FF5915-595D-4DE0-BF2D-BCF9CF15BA11}"/>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15" name="Group 14">
            <a:extLst>
              <a:ext uri="{FF2B5EF4-FFF2-40B4-BE49-F238E27FC236}">
                <a16:creationId xmlns:a16="http://schemas.microsoft.com/office/drawing/2014/main" id="{EC6DC95A-6E1A-4918-BAE3-50C3A7D6ED87}"/>
              </a:ext>
            </a:extLst>
          </p:cNvPr>
          <p:cNvGrpSpPr>
            <a:grpSpLocks noChangeAspect="1"/>
          </p:cNvGrpSpPr>
          <p:nvPr/>
        </p:nvGrpSpPr>
        <p:grpSpPr>
          <a:xfrm>
            <a:off x="11270142" y="5202788"/>
            <a:ext cx="346956" cy="182229"/>
            <a:chOff x="12707699" y="8198382"/>
            <a:chExt cx="975249" cy="512222"/>
          </a:xfrm>
        </p:grpSpPr>
        <p:sp>
          <p:nvSpPr>
            <p:cNvPr id="16" name="Freeform: Shape 15">
              <a:extLst>
                <a:ext uri="{FF2B5EF4-FFF2-40B4-BE49-F238E27FC236}">
                  <a16:creationId xmlns:a16="http://schemas.microsoft.com/office/drawing/2014/main" id="{6C8C83C3-7DA2-4D6D-BF0F-E708F1C2D099}"/>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E69CBC33-CAE5-40D7-BDB0-95AFC5159835}"/>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C9866292-A132-449C-81CB-AC1DA71C2322}"/>
              </a:ext>
            </a:extLst>
          </p:cNvPr>
          <p:cNvGrpSpPr>
            <a:grpSpLocks noChangeAspect="1"/>
          </p:cNvGrpSpPr>
          <p:nvPr/>
        </p:nvGrpSpPr>
        <p:grpSpPr>
          <a:xfrm>
            <a:off x="11270142" y="5851726"/>
            <a:ext cx="346956" cy="182229"/>
            <a:chOff x="12707699" y="8198382"/>
            <a:chExt cx="975249" cy="512222"/>
          </a:xfrm>
        </p:grpSpPr>
        <p:sp>
          <p:nvSpPr>
            <p:cNvPr id="19" name="Freeform: Shape 18">
              <a:extLst>
                <a:ext uri="{FF2B5EF4-FFF2-40B4-BE49-F238E27FC236}">
                  <a16:creationId xmlns:a16="http://schemas.microsoft.com/office/drawing/2014/main" id="{9D03151A-8DF5-4881-9C2D-35C3F0593A25}"/>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ADB1491D-39DF-4525-A607-66967AAE95BD}"/>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427326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91D-C6FA-0FD2-7256-94EAC53EE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A8FAB-8FBA-53C1-5C65-3751AA2CD93C}"/>
              </a:ext>
            </a:extLst>
          </p:cNvPr>
          <p:cNvSpPr>
            <a:spLocks noGrp="1"/>
          </p:cNvSpPr>
          <p:nvPr>
            <p:ph type="ctrTitle"/>
          </p:nvPr>
        </p:nvSpPr>
        <p:spPr>
          <a:xfrm>
            <a:off x="3735659" y="350728"/>
            <a:ext cx="7707961" cy="509221"/>
          </a:xfrm>
        </p:spPr>
        <p:txBody>
          <a:bodyPr>
            <a:normAutofit fontScale="90000"/>
          </a:bodyPr>
          <a:lstStyle/>
          <a:p>
            <a:r>
              <a:rPr lang="ar-SA" dirty="0"/>
              <a:t>المعلومات العامة والبيانات الأساسية</a:t>
            </a:r>
          </a:p>
        </p:txBody>
      </p:sp>
      <p:sp>
        <p:nvSpPr>
          <p:cNvPr id="13" name="Text 2">
            <a:extLst>
              <a:ext uri="{FF2B5EF4-FFF2-40B4-BE49-F238E27FC236}">
                <a16:creationId xmlns:a16="http://schemas.microsoft.com/office/drawing/2014/main" id="{54DA73DD-2C14-42A5-A8D2-1428A552F281}"/>
              </a:ext>
            </a:extLst>
          </p:cNvPr>
          <p:cNvSpPr/>
          <p:nvPr/>
        </p:nvSpPr>
        <p:spPr>
          <a:xfrm>
            <a:off x="8693106" y="1100852"/>
            <a:ext cx="2750514" cy="354330"/>
          </a:xfrm>
          <a:prstGeom prst="rect">
            <a:avLst/>
          </a:prstGeom>
          <a:noFill/>
          <a:ln/>
        </p:spPr>
        <p:txBody>
          <a:bodyPr wrap="none" lIns="0" tIns="0" rIns="0" bIns="0" rtlCol="0" anchor="t"/>
          <a:lstStyle/>
          <a:p>
            <a:pPr algn="r" rtl="1">
              <a:lnSpc>
                <a:spcPts val="2750"/>
              </a:lnSpc>
            </a:pPr>
            <a:r>
              <a:rPr lang="en-US"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هدف وغاية الرخصة</a:t>
            </a:r>
            <a:r>
              <a:rPr lang="ar-SA"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a:t>
            </a:r>
            <a:endParaRPr lang="en-US" sz="1400" b="1" u="sng" dirty="0">
              <a:solidFill>
                <a:srgbClr val="00717F"/>
              </a:solidFill>
              <a:latin typeface="HelveticaNeueLT Arabic 55 Roman" panose="020B0604020202020204" pitchFamily="34" charset="-78"/>
              <a:cs typeface="HelveticaNeueLT Arabic 55 Roman" panose="020B0604020202020204" pitchFamily="34" charset="-78"/>
            </a:endParaRPr>
          </a:p>
        </p:txBody>
      </p:sp>
      <p:sp>
        <p:nvSpPr>
          <p:cNvPr id="14" name="Text 3">
            <a:extLst>
              <a:ext uri="{FF2B5EF4-FFF2-40B4-BE49-F238E27FC236}">
                <a16:creationId xmlns:a16="http://schemas.microsoft.com/office/drawing/2014/main" id="{167DD3A7-88C4-43F6-ACAA-349D5AC65A71}"/>
              </a:ext>
            </a:extLst>
          </p:cNvPr>
          <p:cNvSpPr/>
          <p:nvPr/>
        </p:nvSpPr>
        <p:spPr>
          <a:xfrm>
            <a:off x="4005768" y="1100852"/>
            <a:ext cx="5877535" cy="457680"/>
          </a:xfrm>
          <a:prstGeom prst="rect">
            <a:avLst/>
          </a:prstGeom>
          <a:noFill/>
          <a:ln/>
        </p:spPr>
        <p:txBody>
          <a:bodyPr wrap="square" lIns="0" tIns="0" rIns="0" bIns="0" rtlCol="0" anchor="t"/>
          <a:lstStyle/>
          <a:p>
            <a:pPr algn="r" rtl="1">
              <a:lnSpc>
                <a:spcPts val="2850"/>
              </a:lnSpc>
            </a:pP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تحديد الهدف من الحصول على الرخصة والاحتمالات المستقبلية بناءً على التفاصيل الجيولوجية المتاحة.</a:t>
            </a: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16" name="Text 5">
            <a:extLst>
              <a:ext uri="{FF2B5EF4-FFF2-40B4-BE49-F238E27FC236}">
                <a16:creationId xmlns:a16="http://schemas.microsoft.com/office/drawing/2014/main" id="{587D26F1-FAB5-471B-BC5E-CEB8F16200F9}"/>
              </a:ext>
            </a:extLst>
          </p:cNvPr>
          <p:cNvSpPr/>
          <p:nvPr/>
        </p:nvSpPr>
        <p:spPr>
          <a:xfrm>
            <a:off x="10146976" y="1989862"/>
            <a:ext cx="1296643" cy="354330"/>
          </a:xfrm>
          <a:prstGeom prst="rect">
            <a:avLst/>
          </a:prstGeom>
          <a:noFill/>
          <a:ln/>
        </p:spPr>
        <p:txBody>
          <a:bodyPr wrap="none" lIns="0" tIns="0" rIns="0" bIns="0" rtlCol="0" anchor="t"/>
          <a:lstStyle/>
          <a:p>
            <a:pPr algn="r" rtl="1">
              <a:lnSpc>
                <a:spcPts val="2750"/>
              </a:lnSpc>
            </a:pPr>
            <a:r>
              <a:rPr lang="en-US" sz="1400" b="1" u="sng" dirty="0">
                <a:solidFill>
                  <a:srgbClr val="00717F"/>
                </a:solidFill>
                <a:latin typeface="HelveticaNeueLT Arabic 55 Roman" panose="020B0604020202020204" pitchFamily="34" charset="-78"/>
                <a:cs typeface="HelveticaNeueLT Arabic 55 Roman" panose="020B0604020202020204" pitchFamily="34" charset="-78"/>
              </a:rPr>
              <a:t>مرجع البيانات</a:t>
            </a: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a:t>
            </a:r>
            <a:endParaRPr lang="en-US" sz="1400" b="1" u="sng" dirty="0">
              <a:solidFill>
                <a:srgbClr val="00717F"/>
              </a:solidFill>
              <a:latin typeface="HelveticaNeueLT Arabic 55 Roman" panose="020B0604020202020204" pitchFamily="34" charset="-78"/>
              <a:cs typeface="HelveticaNeueLT Arabic 55 Roman" panose="020B0604020202020204" pitchFamily="34" charset="-78"/>
            </a:endParaRPr>
          </a:p>
        </p:txBody>
      </p:sp>
      <p:sp>
        <p:nvSpPr>
          <p:cNvPr id="17" name="Text 6">
            <a:extLst>
              <a:ext uri="{FF2B5EF4-FFF2-40B4-BE49-F238E27FC236}">
                <a16:creationId xmlns:a16="http://schemas.microsoft.com/office/drawing/2014/main" id="{0AA0AAA2-B84F-4975-9D83-56E227195DBB}"/>
              </a:ext>
            </a:extLst>
          </p:cNvPr>
          <p:cNvSpPr/>
          <p:nvPr/>
        </p:nvSpPr>
        <p:spPr>
          <a:xfrm>
            <a:off x="3996040" y="1990268"/>
            <a:ext cx="6344463" cy="1101537"/>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إذا كان الطلب خارج مجمعات السيليكا المعتمدة من قبل الوزارة، يجب تحديد مرجع البيانات التي اعتمد عليها مقدم الطلب لاستهداف خام السيليكا في هذا الموقع (بيانات من قاعدة البيانات الجيولوجية الوطنية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NGD"</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أعمال سابقة أو دراسات).</a:t>
            </a:r>
            <a:endParaRPr lang="en-US" sz="175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19" name="Text 8">
            <a:extLst>
              <a:ext uri="{FF2B5EF4-FFF2-40B4-BE49-F238E27FC236}">
                <a16:creationId xmlns:a16="http://schemas.microsoft.com/office/drawing/2014/main" id="{01B0B7D1-48CF-4F19-B02D-0B5E460D751D}"/>
              </a:ext>
            </a:extLst>
          </p:cNvPr>
          <p:cNvSpPr/>
          <p:nvPr/>
        </p:nvSpPr>
        <p:spPr>
          <a:xfrm>
            <a:off x="10231910" y="3216642"/>
            <a:ext cx="1211710" cy="354330"/>
          </a:xfrm>
          <a:prstGeom prst="rect">
            <a:avLst/>
          </a:prstGeom>
          <a:noFill/>
          <a:ln/>
        </p:spPr>
        <p:txBody>
          <a:bodyPr wrap="none" lIns="0" tIns="0" rIns="0" bIns="0" rtlCol="0" anchor="t"/>
          <a:lstStyle/>
          <a:p>
            <a:pPr algn="r" rtl="1">
              <a:lnSpc>
                <a:spcPts val="2750"/>
              </a:lnSpc>
            </a:pPr>
            <a:r>
              <a:rPr lang="en-US" sz="1400" b="1" u="sng" dirty="0">
                <a:solidFill>
                  <a:srgbClr val="00717F"/>
                </a:solidFill>
                <a:latin typeface="HelveticaNeueLT Arabic 55 Roman" panose="020B0604020202020204" pitchFamily="34" charset="-78"/>
                <a:cs typeface="HelveticaNeueLT Arabic 55 Roman" panose="020B0604020202020204" pitchFamily="34" charset="-78"/>
              </a:rPr>
              <a:t>وصف الإنتاج</a:t>
            </a: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a:t>
            </a:r>
            <a:endParaRPr lang="en-US" sz="1400" b="1" u="sng" dirty="0">
              <a:solidFill>
                <a:srgbClr val="00717F"/>
              </a:solidFill>
              <a:latin typeface="HelveticaNeueLT Arabic 55 Roman" panose="020B0604020202020204" pitchFamily="34" charset="-78"/>
              <a:cs typeface="HelveticaNeueLT Arabic 55 Roman" panose="020B0604020202020204" pitchFamily="34" charset="-78"/>
            </a:endParaRPr>
          </a:p>
        </p:txBody>
      </p:sp>
      <p:sp>
        <p:nvSpPr>
          <p:cNvPr id="20" name="Text 9">
            <a:extLst>
              <a:ext uri="{FF2B5EF4-FFF2-40B4-BE49-F238E27FC236}">
                <a16:creationId xmlns:a16="http://schemas.microsoft.com/office/drawing/2014/main" id="{36C3548C-9224-4DC7-873D-D5BA65F0B20A}"/>
              </a:ext>
            </a:extLst>
          </p:cNvPr>
          <p:cNvSpPr/>
          <p:nvPr/>
        </p:nvSpPr>
        <p:spPr>
          <a:xfrm>
            <a:off x="3996040" y="3225965"/>
            <a:ext cx="6380395" cy="725805"/>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تحديد المنتجات المستهدفة من وحدات المعالجة الأولية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ومواصفاتها</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بما في ذلك التراكيز والشوائب والصناعات المستهدفة</a:t>
            </a:r>
            <a:r>
              <a:rPr lang="en-US" sz="175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endParaRPr lang="en-US" sz="1750" dirty="0">
              <a:solidFill>
                <a:srgbClr val="4B4F54"/>
              </a:solidFill>
              <a:latin typeface="HelveticaNeueLT Arabic 55 Roman" panose="020B0604020202020204" pitchFamily="34" charset="-78"/>
              <a:cs typeface="HelveticaNeueLT Arabic 55 Roman" panose="020B0604020202020204" pitchFamily="34" charset="-78"/>
            </a:endParaRPr>
          </a:p>
        </p:txBody>
      </p:sp>
      <p:pic>
        <p:nvPicPr>
          <p:cNvPr id="21" name="Image 0" descr="preencoded.png">
            <a:extLst>
              <a:ext uri="{FF2B5EF4-FFF2-40B4-BE49-F238E27FC236}">
                <a16:creationId xmlns:a16="http://schemas.microsoft.com/office/drawing/2014/main" id="{153EA428-2AF2-4EC2-9DDE-23FBF91A929A}"/>
              </a:ext>
            </a:extLst>
          </p:cNvPr>
          <p:cNvPicPr>
            <a:picLocks noChangeAspect="1"/>
          </p:cNvPicPr>
          <p:nvPr/>
        </p:nvPicPr>
        <p:blipFill>
          <a:blip r:embed="rId3"/>
          <a:stretch>
            <a:fillRect/>
          </a:stretch>
        </p:blipFill>
        <p:spPr>
          <a:xfrm>
            <a:off x="9840" y="10380"/>
            <a:ext cx="3657600" cy="6847620"/>
          </a:xfrm>
          <a:prstGeom prst="rect">
            <a:avLst/>
          </a:prstGeom>
        </p:spPr>
      </p:pic>
      <p:sp>
        <p:nvSpPr>
          <p:cNvPr id="25" name="Text 1">
            <a:extLst>
              <a:ext uri="{FF2B5EF4-FFF2-40B4-BE49-F238E27FC236}">
                <a16:creationId xmlns:a16="http://schemas.microsoft.com/office/drawing/2014/main" id="{511A3A2A-66F7-49B6-AE01-AC96C5A6DEEC}"/>
              </a:ext>
            </a:extLst>
          </p:cNvPr>
          <p:cNvSpPr/>
          <p:nvPr/>
        </p:nvSpPr>
        <p:spPr>
          <a:xfrm>
            <a:off x="8693105" y="4179453"/>
            <a:ext cx="2750514" cy="354330"/>
          </a:xfrm>
          <a:prstGeom prst="rect">
            <a:avLst/>
          </a:prstGeom>
          <a:noFill/>
          <a:ln/>
        </p:spPr>
        <p:txBody>
          <a:bodyPr wrap="none" lIns="0" tIns="0" rIns="0" bIns="0" rtlCol="0" anchor="t"/>
          <a:lstStyle/>
          <a:p>
            <a:pPr algn="r" rtl="1">
              <a:lnSpc>
                <a:spcPts val="2750"/>
              </a:lnSpc>
            </a:pPr>
            <a:r>
              <a:rPr lang="en-US" sz="1400" b="1" u="sng" dirty="0">
                <a:solidFill>
                  <a:srgbClr val="00717F"/>
                </a:solidFill>
                <a:latin typeface="HelveticaNeueLT Arabic 55 Roman" panose="020B0604020202020204" pitchFamily="34" charset="-78"/>
                <a:cs typeface="HelveticaNeueLT Arabic 55 Roman" panose="020B0604020202020204" pitchFamily="34" charset="-78"/>
              </a:rPr>
              <a:t>نوع الاستثمار</a:t>
            </a:r>
          </a:p>
        </p:txBody>
      </p:sp>
      <p:sp>
        <p:nvSpPr>
          <p:cNvPr id="26" name="Text 2">
            <a:extLst>
              <a:ext uri="{FF2B5EF4-FFF2-40B4-BE49-F238E27FC236}">
                <a16:creationId xmlns:a16="http://schemas.microsoft.com/office/drawing/2014/main" id="{1C0C9413-58BF-4C65-A2BF-CE77D448B755}"/>
              </a:ext>
            </a:extLst>
          </p:cNvPr>
          <p:cNvSpPr/>
          <p:nvPr/>
        </p:nvSpPr>
        <p:spPr>
          <a:xfrm>
            <a:off x="3996040" y="4179453"/>
            <a:ext cx="6380395" cy="1088708"/>
          </a:xfrm>
          <a:prstGeom prst="rect">
            <a:avLst/>
          </a:prstGeom>
          <a:noFill/>
          <a:ln/>
        </p:spPr>
        <p:txBody>
          <a:bodyPr wrap="square" lIns="0" tIns="0" rIns="0" bIns="0" rtlCol="0" anchor="t"/>
          <a:lstStyle/>
          <a:p>
            <a:pPr algn="r" rtl="1">
              <a:lnSpc>
                <a:spcPts val="2850"/>
              </a:lnSpc>
            </a:pP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تحديد نوع المنتج النهائي مع وصف طريقة المعالجة في المصنع. يجب توضيح ما إذا كانت هناك خطة لإنشاء مصنع لتحويل الخام إلى منتج صناعي نهائي، مع تحديد المنتجات المؤكدة ووصف طريقة المعالجة</a:t>
            </a:r>
            <a:r>
              <a:rPr lang="en-US" sz="175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endParaRPr lang="en-US" sz="175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27" name="Text 3">
            <a:extLst>
              <a:ext uri="{FF2B5EF4-FFF2-40B4-BE49-F238E27FC236}">
                <a16:creationId xmlns:a16="http://schemas.microsoft.com/office/drawing/2014/main" id="{A3CB93DB-5C1F-47D8-AF00-3C0DE6C3D877}"/>
              </a:ext>
            </a:extLst>
          </p:cNvPr>
          <p:cNvSpPr/>
          <p:nvPr/>
        </p:nvSpPr>
        <p:spPr>
          <a:xfrm>
            <a:off x="8624177" y="5493589"/>
            <a:ext cx="2750514" cy="354330"/>
          </a:xfrm>
          <a:prstGeom prst="rect">
            <a:avLst/>
          </a:prstGeom>
          <a:noFill/>
          <a:ln/>
        </p:spPr>
        <p:txBody>
          <a:bodyPr wrap="none" lIns="0" tIns="0" rIns="0" bIns="0" rtlCol="0" anchor="t"/>
          <a:lstStyle/>
          <a:p>
            <a:pPr algn="r" rtl="1">
              <a:lnSpc>
                <a:spcPts val="2750"/>
              </a:lnSpc>
            </a:pPr>
            <a:r>
              <a:rPr lang="en-US" sz="1400" b="1" u="sng" dirty="0">
                <a:solidFill>
                  <a:srgbClr val="00717F"/>
                </a:solidFill>
                <a:latin typeface="HelveticaNeueLT Arabic 55 Roman" panose="020B0604020202020204" pitchFamily="34" charset="-78"/>
                <a:cs typeface="HelveticaNeueLT Arabic 55 Roman" panose="020B0604020202020204" pitchFamily="34" charset="-78"/>
              </a:rPr>
              <a:t>نوع التمويل</a:t>
            </a:r>
          </a:p>
        </p:txBody>
      </p:sp>
      <p:sp>
        <p:nvSpPr>
          <p:cNvPr id="28" name="Text 4">
            <a:extLst>
              <a:ext uri="{FF2B5EF4-FFF2-40B4-BE49-F238E27FC236}">
                <a16:creationId xmlns:a16="http://schemas.microsoft.com/office/drawing/2014/main" id="{724AC761-052F-4408-9807-1C3F107F3938}"/>
              </a:ext>
            </a:extLst>
          </p:cNvPr>
          <p:cNvSpPr/>
          <p:nvPr/>
        </p:nvSpPr>
        <p:spPr>
          <a:xfrm>
            <a:off x="3996040" y="5509006"/>
            <a:ext cx="6380396" cy="547965"/>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تحديد مصادر التمويل لأعمال الكشف (ذاتي، قروض أو غيره). </a:t>
            </a:r>
            <a:endParaRPr lang="en-US" sz="1750" dirty="0">
              <a:solidFill>
                <a:srgbClr val="4B4F54"/>
              </a:solidFill>
              <a:latin typeface="HelveticaNeueLT Arabic 55 Roman" panose="020B0604020202020204" pitchFamily="34" charset="-78"/>
              <a:cs typeface="HelveticaNeueLT Arabic 55 Roman" panose="020B0604020202020204" pitchFamily="34" charset="-78"/>
            </a:endParaRPr>
          </a:p>
        </p:txBody>
      </p:sp>
      <p:grpSp>
        <p:nvGrpSpPr>
          <p:cNvPr id="32" name="Group 31">
            <a:extLst>
              <a:ext uri="{FF2B5EF4-FFF2-40B4-BE49-F238E27FC236}">
                <a16:creationId xmlns:a16="http://schemas.microsoft.com/office/drawing/2014/main" id="{D86687E5-7029-41F4-9FB5-5484EE51F810}"/>
              </a:ext>
            </a:extLst>
          </p:cNvPr>
          <p:cNvGrpSpPr>
            <a:grpSpLocks noChangeAspect="1"/>
          </p:cNvGrpSpPr>
          <p:nvPr/>
        </p:nvGrpSpPr>
        <p:grpSpPr>
          <a:xfrm>
            <a:off x="11661785" y="2074254"/>
            <a:ext cx="346956" cy="182229"/>
            <a:chOff x="12707699" y="8198382"/>
            <a:chExt cx="975249" cy="512222"/>
          </a:xfrm>
        </p:grpSpPr>
        <p:sp>
          <p:nvSpPr>
            <p:cNvPr id="33" name="Freeform: Shape 32">
              <a:extLst>
                <a:ext uri="{FF2B5EF4-FFF2-40B4-BE49-F238E27FC236}">
                  <a16:creationId xmlns:a16="http://schemas.microsoft.com/office/drawing/2014/main" id="{CC15C8C3-CB9E-4D30-B14A-BD26CFB24A32}"/>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37150F40-131F-4D72-95D4-47EECE90FFCD}"/>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35" name="Group 34">
            <a:extLst>
              <a:ext uri="{FF2B5EF4-FFF2-40B4-BE49-F238E27FC236}">
                <a16:creationId xmlns:a16="http://schemas.microsoft.com/office/drawing/2014/main" id="{A214F9E2-B1F6-44A7-8C5E-A732298CB980}"/>
              </a:ext>
            </a:extLst>
          </p:cNvPr>
          <p:cNvGrpSpPr>
            <a:grpSpLocks noChangeAspect="1"/>
          </p:cNvGrpSpPr>
          <p:nvPr/>
        </p:nvGrpSpPr>
        <p:grpSpPr>
          <a:xfrm>
            <a:off x="11661785" y="3299785"/>
            <a:ext cx="346956" cy="182229"/>
            <a:chOff x="12707699" y="8198382"/>
            <a:chExt cx="975249" cy="512222"/>
          </a:xfrm>
        </p:grpSpPr>
        <p:sp>
          <p:nvSpPr>
            <p:cNvPr id="36" name="Freeform: Shape 35">
              <a:extLst>
                <a:ext uri="{FF2B5EF4-FFF2-40B4-BE49-F238E27FC236}">
                  <a16:creationId xmlns:a16="http://schemas.microsoft.com/office/drawing/2014/main" id="{941F600F-5048-4B5A-B43A-0EBA7F2AF5BD}"/>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940F98E5-72DC-49DD-A299-C5C8A8BF05EE}"/>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38" name="Group 37">
            <a:extLst>
              <a:ext uri="{FF2B5EF4-FFF2-40B4-BE49-F238E27FC236}">
                <a16:creationId xmlns:a16="http://schemas.microsoft.com/office/drawing/2014/main" id="{5E318D31-2974-48D3-A5D9-2D01BFC52F09}"/>
              </a:ext>
            </a:extLst>
          </p:cNvPr>
          <p:cNvGrpSpPr>
            <a:grpSpLocks noChangeAspect="1"/>
          </p:cNvGrpSpPr>
          <p:nvPr/>
        </p:nvGrpSpPr>
        <p:grpSpPr>
          <a:xfrm>
            <a:off x="11661785" y="4266355"/>
            <a:ext cx="346956" cy="182229"/>
            <a:chOff x="12707699" y="8198382"/>
            <a:chExt cx="975249" cy="512222"/>
          </a:xfrm>
        </p:grpSpPr>
        <p:sp>
          <p:nvSpPr>
            <p:cNvPr id="39" name="Freeform: Shape 38">
              <a:extLst>
                <a:ext uri="{FF2B5EF4-FFF2-40B4-BE49-F238E27FC236}">
                  <a16:creationId xmlns:a16="http://schemas.microsoft.com/office/drawing/2014/main" id="{77D9B017-0917-404D-98C1-DB52551F674E}"/>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BE362551-DDAA-4B1C-B89A-D9297A4F1B1E}"/>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41" name="Group 40">
            <a:extLst>
              <a:ext uri="{FF2B5EF4-FFF2-40B4-BE49-F238E27FC236}">
                <a16:creationId xmlns:a16="http://schemas.microsoft.com/office/drawing/2014/main" id="{4A14B608-31F5-4F7D-AA3F-8C6675A6441F}"/>
              </a:ext>
            </a:extLst>
          </p:cNvPr>
          <p:cNvGrpSpPr>
            <a:grpSpLocks noChangeAspect="1"/>
          </p:cNvGrpSpPr>
          <p:nvPr/>
        </p:nvGrpSpPr>
        <p:grpSpPr>
          <a:xfrm>
            <a:off x="11661785" y="5579639"/>
            <a:ext cx="346956" cy="182229"/>
            <a:chOff x="12707699" y="8198382"/>
            <a:chExt cx="975249" cy="512222"/>
          </a:xfrm>
        </p:grpSpPr>
        <p:sp>
          <p:nvSpPr>
            <p:cNvPr id="42" name="Freeform: Shape 41">
              <a:extLst>
                <a:ext uri="{FF2B5EF4-FFF2-40B4-BE49-F238E27FC236}">
                  <a16:creationId xmlns:a16="http://schemas.microsoft.com/office/drawing/2014/main" id="{F6914980-3C89-4055-A312-ECF5B5532EFA}"/>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EDC4300-A45C-460C-ADE6-AFA793749C0C}"/>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0C22A696-8A49-4828-BE95-FAC00774A1B0}"/>
              </a:ext>
            </a:extLst>
          </p:cNvPr>
          <p:cNvGrpSpPr>
            <a:grpSpLocks noChangeAspect="1"/>
          </p:cNvGrpSpPr>
          <p:nvPr/>
        </p:nvGrpSpPr>
        <p:grpSpPr>
          <a:xfrm>
            <a:off x="11661785" y="1204811"/>
            <a:ext cx="346956" cy="182229"/>
            <a:chOff x="12707699" y="8198382"/>
            <a:chExt cx="975249" cy="512222"/>
          </a:xfrm>
        </p:grpSpPr>
        <p:sp>
          <p:nvSpPr>
            <p:cNvPr id="45" name="Freeform: Shape 44">
              <a:extLst>
                <a:ext uri="{FF2B5EF4-FFF2-40B4-BE49-F238E27FC236}">
                  <a16:creationId xmlns:a16="http://schemas.microsoft.com/office/drawing/2014/main" id="{FED82E9E-68C7-48E2-A9BC-29EB02931BC8}"/>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7CE7419F-5ED4-4967-BCA2-98855A3F5913}"/>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p>
          </p:txBody>
        </p:sp>
      </p:grpSp>
      <p:pic>
        <p:nvPicPr>
          <p:cNvPr id="5" name="Picture 4">
            <a:extLst>
              <a:ext uri="{FF2B5EF4-FFF2-40B4-BE49-F238E27FC236}">
                <a16:creationId xmlns:a16="http://schemas.microsoft.com/office/drawing/2014/main" id="{CB15E55B-BC61-751A-DC23-D202150C89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041"/>
          <a:stretch/>
        </p:blipFill>
        <p:spPr>
          <a:xfrm>
            <a:off x="11313298" y="6551602"/>
            <a:ext cx="695443" cy="268545"/>
          </a:xfrm>
          <a:prstGeom prst="rect">
            <a:avLst/>
          </a:prstGeom>
        </p:spPr>
      </p:pic>
      <p:sp>
        <p:nvSpPr>
          <p:cNvPr id="6" name="Slide Number Placeholder 5">
            <a:extLst>
              <a:ext uri="{FF2B5EF4-FFF2-40B4-BE49-F238E27FC236}">
                <a16:creationId xmlns:a16="http://schemas.microsoft.com/office/drawing/2014/main" id="{1F197736-A7B8-B4EF-9F9C-F57FAE300EC9}"/>
              </a:ext>
            </a:extLst>
          </p:cNvPr>
          <p:cNvSpPr txBox="1">
            <a:spLocks/>
          </p:cNvSpPr>
          <p:nvPr/>
        </p:nvSpPr>
        <p:spPr>
          <a:xfrm>
            <a:off x="11489155"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4</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8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8814B-B951-18BD-5E44-72CB25BA13D3}"/>
              </a:ext>
            </a:extLst>
          </p:cNvPr>
          <p:cNvSpPr>
            <a:spLocks noGrp="1"/>
          </p:cNvSpPr>
          <p:nvPr>
            <p:ph type="ctrTitle"/>
          </p:nvPr>
        </p:nvSpPr>
        <p:spPr>
          <a:xfrm>
            <a:off x="3705226" y="2941875"/>
            <a:ext cx="7876214" cy="1235364"/>
          </a:xfrm>
        </p:spPr>
        <p:txBody>
          <a:bodyPr>
            <a:noAutofit/>
          </a:bodyPr>
          <a:lstStyle/>
          <a:p>
            <a:r>
              <a:rPr lang="ar-SA" sz="4800" dirty="0">
                <a:solidFill>
                  <a:srgbClr val="4B4F54"/>
                </a:solidFill>
              </a:rPr>
              <a:t>المتطلبات الفنية للحصول على رخص الكشف لخام السيليكا عالي النسبة </a:t>
            </a:r>
            <a:endParaRPr lang="en-GB" sz="4800" dirty="0">
              <a:solidFill>
                <a:srgbClr val="4B4F54"/>
              </a:solidFill>
            </a:endParaRPr>
          </a:p>
        </p:txBody>
      </p:sp>
    </p:spTree>
    <p:extLst>
      <p:ext uri="{BB962C8B-B14F-4D97-AF65-F5344CB8AC3E}">
        <p14:creationId xmlns:p14="http://schemas.microsoft.com/office/powerpoint/2010/main" val="160941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3996-EC89-4841-B1E6-138EB0E24955}"/>
              </a:ext>
            </a:extLst>
          </p:cNvPr>
          <p:cNvSpPr>
            <a:spLocks noGrp="1"/>
          </p:cNvSpPr>
          <p:nvPr>
            <p:ph type="ctrTitle"/>
          </p:nvPr>
        </p:nvSpPr>
        <p:spPr/>
        <p:txBody>
          <a:bodyPr>
            <a:normAutofit fontScale="90000"/>
          </a:bodyPr>
          <a:lstStyle/>
          <a:p>
            <a:r>
              <a:rPr lang="ar-SA" dirty="0"/>
              <a:t>أعمال الكشف</a:t>
            </a:r>
          </a:p>
        </p:txBody>
      </p:sp>
      <p:pic>
        <p:nvPicPr>
          <p:cNvPr id="19" name="Image 0" descr="preencoded.png">
            <a:extLst>
              <a:ext uri="{FF2B5EF4-FFF2-40B4-BE49-F238E27FC236}">
                <a16:creationId xmlns:a16="http://schemas.microsoft.com/office/drawing/2014/main" id="{C86207AD-0E58-4D61-8374-0C93421E9FC6}"/>
              </a:ext>
            </a:extLst>
          </p:cNvPr>
          <p:cNvPicPr>
            <a:picLocks noChangeAspect="1"/>
          </p:cNvPicPr>
          <p:nvPr/>
        </p:nvPicPr>
        <p:blipFill>
          <a:blip r:embed="rId3"/>
          <a:stretch>
            <a:fillRect/>
          </a:stretch>
        </p:blipFill>
        <p:spPr>
          <a:xfrm>
            <a:off x="0" y="1"/>
            <a:ext cx="3657600" cy="6857999"/>
          </a:xfrm>
          <a:prstGeom prst="rect">
            <a:avLst/>
          </a:prstGeom>
        </p:spPr>
      </p:pic>
      <p:sp>
        <p:nvSpPr>
          <p:cNvPr id="20" name="Text 2">
            <a:extLst>
              <a:ext uri="{FF2B5EF4-FFF2-40B4-BE49-F238E27FC236}">
                <a16:creationId xmlns:a16="http://schemas.microsoft.com/office/drawing/2014/main" id="{5F897F00-7D2B-4F8C-AACC-F1FE73967E56}"/>
              </a:ext>
            </a:extLst>
          </p:cNvPr>
          <p:cNvSpPr/>
          <p:nvPr/>
        </p:nvSpPr>
        <p:spPr>
          <a:xfrm>
            <a:off x="8693106" y="1123403"/>
            <a:ext cx="2750514"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المسح الطبوغرافي</a:t>
            </a:r>
          </a:p>
        </p:txBody>
      </p:sp>
      <p:sp>
        <p:nvSpPr>
          <p:cNvPr id="21" name="Text 3">
            <a:extLst>
              <a:ext uri="{FF2B5EF4-FFF2-40B4-BE49-F238E27FC236}">
                <a16:creationId xmlns:a16="http://schemas.microsoft.com/office/drawing/2014/main" id="{B3F77993-DA18-46B4-91C0-59B4F58084F6}"/>
              </a:ext>
            </a:extLst>
          </p:cNvPr>
          <p:cNvSpPr/>
          <p:nvPr/>
        </p:nvSpPr>
        <p:spPr>
          <a:xfrm>
            <a:off x="4129381" y="1108007"/>
            <a:ext cx="5744194" cy="889154"/>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إجراء مسح طبوغرافي داخل الرخصة بحد أقصى 10*10 متر، مع تسليط الضوء على أي عمليات استغلال أو حفر سابقة، وتقدير الحجم والكمية المستغلة.</a:t>
            </a: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23" name="Text 5">
            <a:extLst>
              <a:ext uri="{FF2B5EF4-FFF2-40B4-BE49-F238E27FC236}">
                <a16:creationId xmlns:a16="http://schemas.microsoft.com/office/drawing/2014/main" id="{89F2E462-7BAC-4AED-B096-E68B5C94BCDF}"/>
              </a:ext>
            </a:extLst>
          </p:cNvPr>
          <p:cNvSpPr/>
          <p:nvPr/>
        </p:nvSpPr>
        <p:spPr>
          <a:xfrm>
            <a:off x="10146976" y="1997161"/>
            <a:ext cx="1296643"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الخرائط الجيولوجية</a:t>
            </a:r>
          </a:p>
        </p:txBody>
      </p:sp>
      <p:sp>
        <p:nvSpPr>
          <p:cNvPr id="24" name="Text 6">
            <a:extLst>
              <a:ext uri="{FF2B5EF4-FFF2-40B4-BE49-F238E27FC236}">
                <a16:creationId xmlns:a16="http://schemas.microsoft.com/office/drawing/2014/main" id="{F08F97A2-5D07-4347-A7EA-9272BCA07190}"/>
              </a:ext>
            </a:extLst>
          </p:cNvPr>
          <p:cNvSpPr/>
          <p:nvPr/>
        </p:nvSpPr>
        <p:spPr>
          <a:xfrm>
            <a:off x="3880201" y="2003722"/>
            <a:ext cx="6125356" cy="889154"/>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توفير خريطة جيولوجية محدثة للرخصة مع ما لا يقل عن مقطعين عرضيين، باستخدام مقياس 1:10,000 موضحاً فيها حدود الخام ومواصفاته.</a:t>
            </a:r>
          </a:p>
        </p:txBody>
      </p:sp>
      <p:sp>
        <p:nvSpPr>
          <p:cNvPr id="26" name="Text 8">
            <a:extLst>
              <a:ext uri="{FF2B5EF4-FFF2-40B4-BE49-F238E27FC236}">
                <a16:creationId xmlns:a16="http://schemas.microsoft.com/office/drawing/2014/main" id="{C03B82A2-581A-4E11-8176-E45DF7416ADB}"/>
              </a:ext>
            </a:extLst>
          </p:cNvPr>
          <p:cNvSpPr/>
          <p:nvPr/>
        </p:nvSpPr>
        <p:spPr>
          <a:xfrm>
            <a:off x="9494196" y="2758627"/>
            <a:ext cx="1949424"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الحفر </a:t>
            </a:r>
          </a:p>
        </p:txBody>
      </p:sp>
      <p:sp>
        <p:nvSpPr>
          <p:cNvPr id="27" name="Text 9">
            <a:extLst>
              <a:ext uri="{FF2B5EF4-FFF2-40B4-BE49-F238E27FC236}">
                <a16:creationId xmlns:a16="http://schemas.microsoft.com/office/drawing/2014/main" id="{0EFA5D83-0DA6-4354-871D-F0161060E54A}"/>
              </a:ext>
            </a:extLst>
          </p:cNvPr>
          <p:cNvSpPr/>
          <p:nvPr/>
        </p:nvSpPr>
        <p:spPr>
          <a:xfrm>
            <a:off x="3963255" y="2805545"/>
            <a:ext cx="6609659" cy="3136732"/>
          </a:xfrm>
          <a:prstGeom prst="rect">
            <a:avLst/>
          </a:prstGeom>
          <a:noFill/>
          <a:ln/>
        </p:spPr>
        <p:txBody>
          <a:bodyPr wrap="square" lIns="0" tIns="0" rIns="0" bIns="0" rtlCol="0" anchor="t"/>
          <a:lstStyle/>
          <a:p>
            <a:pPr marL="285750" indent="-285750" algn="r" rtl="1">
              <a:lnSpc>
                <a:spcPts val="2850"/>
              </a:lnSpc>
              <a:buFont typeface="Wingdings" panose="05000000000000000000" pitchFamily="2" charset="2"/>
              <a:buChar char="§"/>
            </a:pPr>
            <a:r>
              <a:rPr lang="ar-SA" sz="1400" dirty="0">
                <a:solidFill>
                  <a:srgbClr val="4B4F54"/>
                </a:solidFill>
                <a:latin typeface="HelveticaNeueLT Arabic 55 Roman" panose="020B0604020202020204" pitchFamily="34" charset="-78"/>
                <a:cs typeface="HelveticaNeueLT Arabic 55 Roman" panose="020B0604020202020204" pitchFamily="34" charset="-78"/>
              </a:rPr>
              <a:t>للحفر السطحي، إذا لزم الأمر، استخدام معدات حفر خاصة مثل</a:t>
            </a:r>
            <a:r>
              <a:rPr lang="en-US" sz="1400" dirty="0">
                <a:solidFill>
                  <a:srgbClr val="4B4F54"/>
                </a:solidFill>
                <a:latin typeface="HelveticaNeueLT Arabic 55 Roman" panose="020B0604020202020204" pitchFamily="34" charset="-78"/>
                <a:cs typeface="HelveticaNeueLT Arabic 55 Roman" panose="020B0604020202020204" pitchFamily="34" charset="-78"/>
              </a:rPr>
              <a:t>Vacuum drilling) </a:t>
            </a:r>
            <a:r>
              <a:rPr lang="ar-SA" sz="1400" dirty="0">
                <a:solidFill>
                  <a:srgbClr val="4B4F54"/>
                </a:solidFill>
                <a:latin typeface="HelveticaNeueLT Arabic 55 Roman" panose="020B0604020202020204" pitchFamily="34" charset="-78"/>
                <a:cs typeface="HelveticaNeueLT Arabic 55 Roman" panose="020B0604020202020204" pitchFamily="34" charset="-78"/>
              </a:rPr>
              <a:t>) في حالة المواد الرملية السائبة.</a:t>
            </a:r>
          </a:p>
          <a:p>
            <a:pPr marL="285750" indent="-285750" algn="r" rtl="1">
              <a:lnSpc>
                <a:spcPts val="2850"/>
              </a:lnSpc>
              <a:buFont typeface="Wingdings" panose="05000000000000000000" pitchFamily="2" charset="2"/>
              <a:buChar char="§"/>
            </a:pPr>
            <a:r>
              <a:rPr lang="ar-SA" sz="1400" dirty="0">
                <a:solidFill>
                  <a:srgbClr val="4B4F54"/>
                </a:solidFill>
                <a:latin typeface="HelveticaNeueLT Arabic 55 Roman" panose="020B0604020202020204" pitchFamily="34" charset="-78"/>
                <a:cs typeface="HelveticaNeueLT Arabic 55 Roman" panose="020B0604020202020204" pitchFamily="34" charset="-78"/>
              </a:rPr>
              <a:t>للحفر العميق: </a:t>
            </a:r>
          </a:p>
          <a:p>
            <a:pPr marL="742950" lvl="1" indent="-285750" algn="r" rtl="1">
              <a:lnSpc>
                <a:spcPts val="2850"/>
              </a:lnSpc>
              <a:buFont typeface="Courier New" panose="02070309020205020404" pitchFamily="49" charset="0"/>
              <a:buChar char="o"/>
            </a:pPr>
            <a:r>
              <a:rPr lang="ar-SA" sz="1400" dirty="0">
                <a:solidFill>
                  <a:srgbClr val="4B4F54"/>
                </a:solidFill>
                <a:latin typeface="HelveticaNeueLT Arabic 55 Roman" panose="020B0604020202020204" pitchFamily="34" charset="-78"/>
                <a:cs typeface="HelveticaNeueLT Arabic 55 Roman" panose="020B0604020202020204" pitchFamily="34" charset="-78"/>
              </a:rPr>
              <a:t>استخدام حفر الدوران العكسي (</a:t>
            </a:r>
            <a:r>
              <a:rPr lang="en-US" sz="1400" dirty="0">
                <a:solidFill>
                  <a:srgbClr val="4B4F54"/>
                </a:solidFill>
                <a:latin typeface="HelveticaNeueLT Arabic 55 Roman" panose="020B0604020202020204" pitchFamily="34" charset="-78"/>
                <a:cs typeface="HelveticaNeueLT Arabic 55 Roman" panose="020B0604020202020204" pitchFamily="34" charset="-78"/>
              </a:rPr>
              <a:t>Reverse Circulation (RC) Drilling</a:t>
            </a:r>
            <a:r>
              <a:rPr lang="ar-SA" sz="1400" dirty="0">
                <a:solidFill>
                  <a:srgbClr val="4B4F54"/>
                </a:solidFill>
                <a:latin typeface="HelveticaNeueLT Arabic 55 Roman" panose="020B0604020202020204" pitchFamily="34" charset="-78"/>
                <a:cs typeface="HelveticaNeueLT Arabic 55 Roman" panose="020B0604020202020204" pitchFamily="34" charset="-78"/>
              </a:rPr>
              <a:t>) أو الحفر الهوائي (</a:t>
            </a:r>
            <a:r>
              <a:rPr lang="en-US" sz="1400" dirty="0">
                <a:solidFill>
                  <a:srgbClr val="4B4F54"/>
                </a:solidFill>
                <a:latin typeface="HelveticaNeueLT Arabic 55 Roman" panose="020B0604020202020204" pitchFamily="34" charset="-78"/>
                <a:cs typeface="HelveticaNeueLT Arabic 55 Roman" panose="020B0604020202020204" pitchFamily="34" charset="-78"/>
              </a:rPr>
              <a:t>Air Core Drilling (AC) Drilling</a:t>
            </a:r>
            <a:r>
              <a:rPr lang="ar-SA" sz="1400" dirty="0">
                <a:solidFill>
                  <a:srgbClr val="4B4F54"/>
                </a:solidFill>
                <a:latin typeface="HelveticaNeueLT Arabic 55 Roman" panose="020B0604020202020204" pitchFamily="34" charset="-78"/>
                <a:cs typeface="HelveticaNeueLT Arabic 55 Roman" panose="020B0604020202020204" pitchFamily="34" charset="-78"/>
              </a:rPr>
              <a:t>).</a:t>
            </a:r>
          </a:p>
          <a:p>
            <a:pPr marL="742950" lvl="1" indent="-285750" algn="r" rtl="1">
              <a:lnSpc>
                <a:spcPts val="2850"/>
              </a:lnSpc>
              <a:buFont typeface="Courier New" panose="02070309020205020404" pitchFamily="49" charset="0"/>
              <a:buChar char="o"/>
            </a:pPr>
            <a:r>
              <a:rPr lang="ar-SA" sz="1400" dirty="0">
                <a:solidFill>
                  <a:srgbClr val="4B4F54"/>
                </a:solidFill>
                <a:latin typeface="HelveticaNeueLT Arabic 55 Roman" panose="020B0604020202020204" pitchFamily="34" charset="-78"/>
                <a:cs typeface="HelveticaNeueLT Arabic 55 Roman" panose="020B0604020202020204" pitchFamily="34" charset="-78"/>
              </a:rPr>
              <a:t>الحفر إلى 30 متر كحد أدنى أو حتى نهاية حد الخام.</a:t>
            </a:r>
          </a:p>
          <a:p>
            <a:pPr marL="742950" lvl="1" indent="-285750" algn="r" rtl="1">
              <a:lnSpc>
                <a:spcPts val="2850"/>
              </a:lnSpc>
              <a:buFont typeface="Courier New" panose="02070309020205020404" pitchFamily="49" charset="0"/>
              <a:buChar char="o"/>
            </a:pPr>
            <a:r>
              <a:rPr lang="ar-SA" sz="1400" dirty="0">
                <a:solidFill>
                  <a:srgbClr val="4B4F54"/>
                </a:solidFill>
                <a:latin typeface="HelveticaNeueLT Arabic 55 Roman" panose="020B0604020202020204" pitchFamily="34" charset="-78"/>
                <a:cs typeface="HelveticaNeueLT Arabic 55 Roman" panose="020B0604020202020204" pitchFamily="34" charset="-78"/>
              </a:rPr>
              <a:t>يفضل استخدام النمط المتداخل (</a:t>
            </a:r>
            <a:r>
              <a:rPr lang="en-US" sz="1400" dirty="0">
                <a:solidFill>
                  <a:srgbClr val="4B4F54"/>
                </a:solidFill>
                <a:latin typeface="HelveticaNeueLT Arabic 55 Roman" panose="020B0604020202020204" pitchFamily="34" charset="-78"/>
                <a:cs typeface="HelveticaNeueLT Arabic 55 Roman" panose="020B0604020202020204" pitchFamily="34" charset="-78"/>
              </a:rPr>
              <a:t>Staggered Pattern</a:t>
            </a:r>
            <a:r>
              <a:rPr lang="ar-SA" sz="1400" dirty="0">
                <a:solidFill>
                  <a:srgbClr val="4B4F54"/>
                </a:solidFill>
                <a:latin typeface="HelveticaNeueLT Arabic 55 Roman" panose="020B0604020202020204" pitchFamily="34" charset="-78"/>
                <a:cs typeface="HelveticaNeueLT Arabic 55 Roman" panose="020B0604020202020204" pitchFamily="34" charset="-78"/>
              </a:rPr>
              <a:t>) بمسافة حد أقصى 300 متر بين الحفر، الحد الأدنى حفر واحدة لكل 90,000 متر مربع.</a:t>
            </a:r>
          </a:p>
          <a:p>
            <a:pPr marL="742950" lvl="1" indent="-285750" algn="r" rtl="1">
              <a:lnSpc>
                <a:spcPts val="2850"/>
              </a:lnSpc>
              <a:buFont typeface="Courier New" panose="02070309020205020404" pitchFamily="49" charset="0"/>
              <a:buChar char="o"/>
            </a:pPr>
            <a:endParaRPr lang="ar-SA" sz="1400" dirty="0">
              <a:solidFill>
                <a:srgbClr val="4B4F54"/>
              </a:solidFill>
              <a:latin typeface="HelveticaNeueLT Arabic 55 Roman" panose="020B0604020202020204" pitchFamily="34" charset="-78"/>
              <a:cs typeface="HelveticaNeueLT Arabic 55 Roman" panose="020B0604020202020204" pitchFamily="34" charset="-78"/>
            </a:endParaRPr>
          </a:p>
          <a:p>
            <a:pPr marL="742950" lvl="1" indent="-285750" algn="r" rtl="1">
              <a:lnSpc>
                <a:spcPts val="2850"/>
              </a:lnSpc>
              <a:buFont typeface="Courier New" panose="02070309020205020404" pitchFamily="49" charset="0"/>
              <a:buChar char="o"/>
            </a:pPr>
            <a:endParaRPr lang="ar-SA" sz="1400" dirty="0">
              <a:solidFill>
                <a:srgbClr val="4B4F54"/>
              </a:solidFill>
              <a:latin typeface="HelveticaNeueLT Arabic 55 Roman" panose="020B0604020202020204" pitchFamily="34" charset="-78"/>
              <a:cs typeface="HelveticaNeueLT Arabic 55 Roman" panose="020B0604020202020204" pitchFamily="34" charset="-78"/>
            </a:endParaRPr>
          </a:p>
          <a:p>
            <a:pPr marL="285750" indent="-285750" algn="r" rtl="1">
              <a:lnSpc>
                <a:spcPts val="2850"/>
              </a:lnSpc>
              <a:buFont typeface="Wingdings" panose="05000000000000000000" pitchFamily="2" charset="2"/>
              <a:buChar char="§"/>
            </a:pP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35" name="Text 8">
            <a:extLst>
              <a:ext uri="{FF2B5EF4-FFF2-40B4-BE49-F238E27FC236}">
                <a16:creationId xmlns:a16="http://schemas.microsoft.com/office/drawing/2014/main" id="{BD477FBE-A65C-426A-8EC8-F39C44D97462}"/>
              </a:ext>
            </a:extLst>
          </p:cNvPr>
          <p:cNvSpPr/>
          <p:nvPr/>
        </p:nvSpPr>
        <p:spPr>
          <a:xfrm>
            <a:off x="9669294" y="5895359"/>
            <a:ext cx="1774326"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الحفر </a:t>
            </a:r>
            <a:r>
              <a:rPr lang="ar-SA" sz="1400" b="1" u="sng" dirty="0" err="1">
                <a:solidFill>
                  <a:srgbClr val="00717F"/>
                </a:solidFill>
                <a:latin typeface="HelveticaNeueLT Arabic 55 Roman" panose="020B0604020202020204" pitchFamily="34" charset="-78"/>
                <a:cs typeface="HelveticaNeueLT Arabic 55 Roman" panose="020B0604020202020204" pitchFamily="34" charset="-78"/>
              </a:rPr>
              <a:t>الجيوتقني</a:t>
            </a:r>
            <a:endParaRPr lang="ar-SA" sz="1400" b="1" u="sng" dirty="0">
              <a:solidFill>
                <a:srgbClr val="00717F"/>
              </a:solidFill>
              <a:latin typeface="HelveticaNeueLT Arabic 55 Roman" panose="020B0604020202020204" pitchFamily="34" charset="-78"/>
              <a:cs typeface="HelveticaNeueLT Arabic 55 Roman" panose="020B0604020202020204" pitchFamily="34" charset="-78"/>
            </a:endParaRPr>
          </a:p>
        </p:txBody>
      </p:sp>
      <p:sp>
        <p:nvSpPr>
          <p:cNvPr id="37" name="Text 6">
            <a:extLst>
              <a:ext uri="{FF2B5EF4-FFF2-40B4-BE49-F238E27FC236}">
                <a16:creationId xmlns:a16="http://schemas.microsoft.com/office/drawing/2014/main" id="{E91B84F6-9F25-46B4-83E0-6E56D0008743}"/>
              </a:ext>
            </a:extLst>
          </p:cNvPr>
          <p:cNvSpPr/>
          <p:nvPr/>
        </p:nvSpPr>
        <p:spPr>
          <a:xfrm>
            <a:off x="4021620" y="5895359"/>
            <a:ext cx="6125356" cy="889154"/>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التأكد من حفر ما لا يقل عن 7حفر جيوتقنية لكل كيلو متر مربع، وأن يكون عمق الحفر </a:t>
            </a:r>
            <a:r>
              <a:rPr lang="ar-SA" sz="1400" dirty="0" err="1">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الجيوتقني</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أعمق بـ 20% من عمق المنجم المقترح.</a:t>
            </a:r>
          </a:p>
        </p:txBody>
      </p:sp>
      <p:grpSp>
        <p:nvGrpSpPr>
          <p:cNvPr id="16" name="Group 15">
            <a:extLst>
              <a:ext uri="{FF2B5EF4-FFF2-40B4-BE49-F238E27FC236}">
                <a16:creationId xmlns:a16="http://schemas.microsoft.com/office/drawing/2014/main" id="{59B92B46-B570-4809-B2D3-766B16F6120D}"/>
              </a:ext>
            </a:extLst>
          </p:cNvPr>
          <p:cNvGrpSpPr>
            <a:grpSpLocks noChangeAspect="1"/>
          </p:cNvGrpSpPr>
          <p:nvPr/>
        </p:nvGrpSpPr>
        <p:grpSpPr>
          <a:xfrm>
            <a:off x="11661785" y="1204811"/>
            <a:ext cx="346956" cy="182229"/>
            <a:chOff x="12707699" y="8198382"/>
            <a:chExt cx="975249" cy="512222"/>
          </a:xfrm>
        </p:grpSpPr>
        <p:sp>
          <p:nvSpPr>
            <p:cNvPr id="17" name="Freeform: Shape 16">
              <a:extLst>
                <a:ext uri="{FF2B5EF4-FFF2-40B4-BE49-F238E27FC236}">
                  <a16:creationId xmlns:a16="http://schemas.microsoft.com/office/drawing/2014/main" id="{149D98EB-0341-4B74-BBB8-69561A9EE563}"/>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18" name="Freeform: Shape 17">
              <a:extLst>
                <a:ext uri="{FF2B5EF4-FFF2-40B4-BE49-F238E27FC236}">
                  <a16:creationId xmlns:a16="http://schemas.microsoft.com/office/drawing/2014/main" id="{E2111034-BA51-4B8A-B7A9-A4075D1E6BE2}"/>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25" name="Group 24">
            <a:extLst>
              <a:ext uri="{FF2B5EF4-FFF2-40B4-BE49-F238E27FC236}">
                <a16:creationId xmlns:a16="http://schemas.microsoft.com/office/drawing/2014/main" id="{56BA984C-3AFF-4E13-B00E-19B5414299B1}"/>
              </a:ext>
            </a:extLst>
          </p:cNvPr>
          <p:cNvGrpSpPr>
            <a:grpSpLocks noChangeAspect="1"/>
          </p:cNvGrpSpPr>
          <p:nvPr/>
        </p:nvGrpSpPr>
        <p:grpSpPr>
          <a:xfrm>
            <a:off x="11661785" y="2062093"/>
            <a:ext cx="346956" cy="182229"/>
            <a:chOff x="12707699" y="8198382"/>
            <a:chExt cx="975249" cy="512222"/>
          </a:xfrm>
        </p:grpSpPr>
        <p:sp>
          <p:nvSpPr>
            <p:cNvPr id="29" name="Freeform: Shape 28">
              <a:extLst>
                <a:ext uri="{FF2B5EF4-FFF2-40B4-BE49-F238E27FC236}">
                  <a16:creationId xmlns:a16="http://schemas.microsoft.com/office/drawing/2014/main" id="{C99E9D97-2F04-413C-914B-988E33975FBE}"/>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1" name="Freeform: Shape 30">
              <a:extLst>
                <a:ext uri="{FF2B5EF4-FFF2-40B4-BE49-F238E27FC236}">
                  <a16:creationId xmlns:a16="http://schemas.microsoft.com/office/drawing/2014/main" id="{662A8A0E-32F0-4EA4-86BB-F2906C86B5A9}"/>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2" name="Group 31">
            <a:extLst>
              <a:ext uri="{FF2B5EF4-FFF2-40B4-BE49-F238E27FC236}">
                <a16:creationId xmlns:a16="http://schemas.microsoft.com/office/drawing/2014/main" id="{A2C03C10-9C8C-4D04-9050-0CA0E7B9287C}"/>
              </a:ext>
            </a:extLst>
          </p:cNvPr>
          <p:cNvGrpSpPr>
            <a:grpSpLocks noChangeAspect="1"/>
          </p:cNvGrpSpPr>
          <p:nvPr/>
        </p:nvGrpSpPr>
        <p:grpSpPr>
          <a:xfrm>
            <a:off x="11661785" y="2832047"/>
            <a:ext cx="346956" cy="182229"/>
            <a:chOff x="12707699" y="8198382"/>
            <a:chExt cx="975249" cy="512222"/>
          </a:xfrm>
        </p:grpSpPr>
        <p:sp>
          <p:nvSpPr>
            <p:cNvPr id="33" name="Freeform: Shape 32">
              <a:extLst>
                <a:ext uri="{FF2B5EF4-FFF2-40B4-BE49-F238E27FC236}">
                  <a16:creationId xmlns:a16="http://schemas.microsoft.com/office/drawing/2014/main" id="{78B57DF5-005D-4F8D-9D3B-123B7C23DD29}"/>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4" name="Freeform: Shape 33">
              <a:extLst>
                <a:ext uri="{FF2B5EF4-FFF2-40B4-BE49-F238E27FC236}">
                  <a16:creationId xmlns:a16="http://schemas.microsoft.com/office/drawing/2014/main" id="{76610DF2-351D-4D8D-B6E5-0561B72D12AA}"/>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41" name="Group 40">
            <a:extLst>
              <a:ext uri="{FF2B5EF4-FFF2-40B4-BE49-F238E27FC236}">
                <a16:creationId xmlns:a16="http://schemas.microsoft.com/office/drawing/2014/main" id="{3144D515-85E2-4348-BACC-0513DCDA7D1B}"/>
              </a:ext>
            </a:extLst>
          </p:cNvPr>
          <p:cNvGrpSpPr>
            <a:grpSpLocks noChangeAspect="1"/>
          </p:cNvGrpSpPr>
          <p:nvPr/>
        </p:nvGrpSpPr>
        <p:grpSpPr>
          <a:xfrm>
            <a:off x="11661785" y="5979890"/>
            <a:ext cx="346956" cy="182229"/>
            <a:chOff x="12707699" y="8198382"/>
            <a:chExt cx="975249" cy="512222"/>
          </a:xfrm>
        </p:grpSpPr>
        <p:sp>
          <p:nvSpPr>
            <p:cNvPr id="42" name="Freeform: Shape 41">
              <a:extLst>
                <a:ext uri="{FF2B5EF4-FFF2-40B4-BE49-F238E27FC236}">
                  <a16:creationId xmlns:a16="http://schemas.microsoft.com/office/drawing/2014/main" id="{B1E7B5D5-1447-4684-9A90-9065FCFCEAC3}"/>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43" name="Freeform: Shape 42">
              <a:extLst>
                <a:ext uri="{FF2B5EF4-FFF2-40B4-BE49-F238E27FC236}">
                  <a16:creationId xmlns:a16="http://schemas.microsoft.com/office/drawing/2014/main" id="{B5C90D05-2E74-434A-A862-516AD1E8AC1E}"/>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pic>
        <p:nvPicPr>
          <p:cNvPr id="3" name="Picture 2">
            <a:extLst>
              <a:ext uri="{FF2B5EF4-FFF2-40B4-BE49-F238E27FC236}">
                <a16:creationId xmlns:a16="http://schemas.microsoft.com/office/drawing/2014/main" id="{9B8332CB-EB05-FD99-5D05-D17827916B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041"/>
          <a:stretch/>
        </p:blipFill>
        <p:spPr>
          <a:xfrm>
            <a:off x="11313298" y="6551602"/>
            <a:ext cx="695443" cy="268545"/>
          </a:xfrm>
          <a:prstGeom prst="rect">
            <a:avLst/>
          </a:prstGeom>
        </p:spPr>
      </p:pic>
      <p:sp>
        <p:nvSpPr>
          <p:cNvPr id="4" name="Slide Number Placeholder 5">
            <a:extLst>
              <a:ext uri="{FF2B5EF4-FFF2-40B4-BE49-F238E27FC236}">
                <a16:creationId xmlns:a16="http://schemas.microsoft.com/office/drawing/2014/main" id="{001C5F97-77C0-C8DF-3C5B-05BD72318824}"/>
              </a:ext>
            </a:extLst>
          </p:cNvPr>
          <p:cNvSpPr txBox="1">
            <a:spLocks/>
          </p:cNvSpPr>
          <p:nvPr/>
        </p:nvSpPr>
        <p:spPr>
          <a:xfrm>
            <a:off x="11489155"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6</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43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91D-C6FA-0FD2-7256-94EAC53EE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A8FAB-8FBA-53C1-5C65-3751AA2CD93C}"/>
              </a:ext>
            </a:extLst>
          </p:cNvPr>
          <p:cNvSpPr>
            <a:spLocks noGrp="1"/>
          </p:cNvSpPr>
          <p:nvPr>
            <p:ph type="ctrTitle"/>
          </p:nvPr>
        </p:nvSpPr>
        <p:spPr>
          <a:xfrm>
            <a:off x="5204298" y="350728"/>
            <a:ext cx="6239322" cy="509221"/>
          </a:xfrm>
        </p:spPr>
        <p:txBody>
          <a:bodyPr>
            <a:normAutofit fontScale="90000"/>
          </a:bodyPr>
          <a:lstStyle/>
          <a:p>
            <a:r>
              <a:rPr lang="ar-SA" dirty="0"/>
              <a:t>أخذ العينات والتحاليل المختبرية</a:t>
            </a:r>
          </a:p>
        </p:txBody>
      </p:sp>
      <p:sp>
        <p:nvSpPr>
          <p:cNvPr id="13" name="Text 2">
            <a:extLst>
              <a:ext uri="{FF2B5EF4-FFF2-40B4-BE49-F238E27FC236}">
                <a16:creationId xmlns:a16="http://schemas.microsoft.com/office/drawing/2014/main" id="{54DA73DD-2C14-42A5-A8D2-1428A552F281}"/>
              </a:ext>
            </a:extLst>
          </p:cNvPr>
          <p:cNvSpPr/>
          <p:nvPr/>
        </p:nvSpPr>
        <p:spPr>
          <a:xfrm>
            <a:off x="8693106" y="1995804"/>
            <a:ext cx="2750514"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طريقة فصل وأخذ العينات</a:t>
            </a:r>
          </a:p>
        </p:txBody>
      </p:sp>
      <p:sp>
        <p:nvSpPr>
          <p:cNvPr id="14" name="Text 3">
            <a:extLst>
              <a:ext uri="{FF2B5EF4-FFF2-40B4-BE49-F238E27FC236}">
                <a16:creationId xmlns:a16="http://schemas.microsoft.com/office/drawing/2014/main" id="{167DD3A7-88C4-43F6-ACAA-349D5AC65A71}"/>
              </a:ext>
            </a:extLst>
          </p:cNvPr>
          <p:cNvSpPr/>
          <p:nvPr/>
        </p:nvSpPr>
        <p:spPr>
          <a:xfrm>
            <a:off x="3735659" y="1963477"/>
            <a:ext cx="5744194" cy="1545121"/>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فصل العينة لحفر الدوران العكسي يجب أن يكون باستخدام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Cyclone-Rotary split</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أو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Cyclone-Riffle split</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أما فصل العينات اللبية الناتجة من الحفر الهوائي اللبي يكون بواسطة المنشار الكهربائي لفصل العينة الى نصفين متماثلين. كحد أدنى يجب أخذ عينة واحدة لكل واحد متر</a:t>
            </a: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16" name="Text 5">
            <a:extLst>
              <a:ext uri="{FF2B5EF4-FFF2-40B4-BE49-F238E27FC236}">
                <a16:creationId xmlns:a16="http://schemas.microsoft.com/office/drawing/2014/main" id="{587D26F1-FAB5-471B-BC5E-CEB8F16200F9}"/>
              </a:ext>
            </a:extLst>
          </p:cNvPr>
          <p:cNvSpPr/>
          <p:nvPr/>
        </p:nvSpPr>
        <p:spPr>
          <a:xfrm>
            <a:off x="10146976" y="1109059"/>
            <a:ext cx="1296643"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استرداد العينة</a:t>
            </a:r>
          </a:p>
        </p:txBody>
      </p:sp>
      <p:sp>
        <p:nvSpPr>
          <p:cNvPr id="17" name="Text 6">
            <a:extLst>
              <a:ext uri="{FF2B5EF4-FFF2-40B4-BE49-F238E27FC236}">
                <a16:creationId xmlns:a16="http://schemas.microsoft.com/office/drawing/2014/main" id="{0AA0AAA2-B84F-4975-9D83-56E227195DBB}"/>
              </a:ext>
            </a:extLst>
          </p:cNvPr>
          <p:cNvSpPr/>
          <p:nvPr/>
        </p:nvSpPr>
        <p:spPr>
          <a:xfrm>
            <a:off x="3648296" y="1060827"/>
            <a:ext cx="6618182" cy="648360"/>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يجب قياس استرداد العينة في كل عملية تشغيلية للحفر، على ألا تقل نسبة القياس عن 90%.</a:t>
            </a:r>
          </a:p>
        </p:txBody>
      </p:sp>
      <p:sp>
        <p:nvSpPr>
          <p:cNvPr id="19" name="Text 8">
            <a:extLst>
              <a:ext uri="{FF2B5EF4-FFF2-40B4-BE49-F238E27FC236}">
                <a16:creationId xmlns:a16="http://schemas.microsoft.com/office/drawing/2014/main" id="{01B0B7D1-48CF-4F19-B02D-0B5E460D751D}"/>
              </a:ext>
            </a:extLst>
          </p:cNvPr>
          <p:cNvSpPr/>
          <p:nvPr/>
        </p:nvSpPr>
        <p:spPr>
          <a:xfrm>
            <a:off x="10231910" y="3637978"/>
            <a:ext cx="1211710"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وصف العينات</a:t>
            </a:r>
          </a:p>
        </p:txBody>
      </p:sp>
      <p:sp>
        <p:nvSpPr>
          <p:cNvPr id="20" name="Text 9">
            <a:extLst>
              <a:ext uri="{FF2B5EF4-FFF2-40B4-BE49-F238E27FC236}">
                <a16:creationId xmlns:a16="http://schemas.microsoft.com/office/drawing/2014/main" id="{36C3548C-9224-4DC7-873D-D5BA65F0B20A}"/>
              </a:ext>
            </a:extLst>
          </p:cNvPr>
          <p:cNvSpPr/>
          <p:nvPr/>
        </p:nvSpPr>
        <p:spPr>
          <a:xfrm>
            <a:off x="3964306" y="3647298"/>
            <a:ext cx="6302171" cy="426346"/>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وصف وتسجيل عينات الحفر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Geological logging</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وإعادتها إلى صندوق العينات. </a:t>
            </a:r>
          </a:p>
        </p:txBody>
      </p:sp>
      <p:sp>
        <p:nvSpPr>
          <p:cNvPr id="25" name="Text 1">
            <a:extLst>
              <a:ext uri="{FF2B5EF4-FFF2-40B4-BE49-F238E27FC236}">
                <a16:creationId xmlns:a16="http://schemas.microsoft.com/office/drawing/2014/main" id="{511A3A2A-66F7-49B6-AE01-AC96C5A6DEEC}"/>
              </a:ext>
            </a:extLst>
          </p:cNvPr>
          <p:cNvSpPr/>
          <p:nvPr/>
        </p:nvSpPr>
        <p:spPr>
          <a:xfrm>
            <a:off x="8693105" y="5642054"/>
            <a:ext cx="2750514"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التحاليل المختبرية</a:t>
            </a:r>
          </a:p>
        </p:txBody>
      </p:sp>
      <p:sp>
        <p:nvSpPr>
          <p:cNvPr id="26" name="Text 2">
            <a:extLst>
              <a:ext uri="{FF2B5EF4-FFF2-40B4-BE49-F238E27FC236}">
                <a16:creationId xmlns:a16="http://schemas.microsoft.com/office/drawing/2014/main" id="{1C0C9413-58BF-4C65-A2BF-CE77D448B755}"/>
              </a:ext>
            </a:extLst>
          </p:cNvPr>
          <p:cNvSpPr/>
          <p:nvPr/>
        </p:nvSpPr>
        <p:spPr>
          <a:xfrm>
            <a:off x="3648296" y="5642054"/>
            <a:ext cx="6232029" cy="600079"/>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إجراء الاختبارات الفيزيائية والتحاليل الكيميائية كتحاليل الأكاسيد الأساسية.</a:t>
            </a:r>
          </a:p>
        </p:txBody>
      </p:sp>
      <p:sp>
        <p:nvSpPr>
          <p:cNvPr id="32" name="Text 2">
            <a:extLst>
              <a:ext uri="{FF2B5EF4-FFF2-40B4-BE49-F238E27FC236}">
                <a16:creationId xmlns:a16="http://schemas.microsoft.com/office/drawing/2014/main" id="{55A06766-792F-43EA-AC87-B44E1CB31454}"/>
              </a:ext>
            </a:extLst>
          </p:cNvPr>
          <p:cNvSpPr/>
          <p:nvPr/>
        </p:nvSpPr>
        <p:spPr>
          <a:xfrm>
            <a:off x="9880325" y="4314688"/>
            <a:ext cx="1589233"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عينات مراقبة الجودة</a:t>
            </a:r>
          </a:p>
        </p:txBody>
      </p:sp>
      <p:sp>
        <p:nvSpPr>
          <p:cNvPr id="33" name="Text 3">
            <a:extLst>
              <a:ext uri="{FF2B5EF4-FFF2-40B4-BE49-F238E27FC236}">
                <a16:creationId xmlns:a16="http://schemas.microsoft.com/office/drawing/2014/main" id="{1563A5BB-555E-4F50-BC69-F84FAE684E84}"/>
              </a:ext>
            </a:extLst>
          </p:cNvPr>
          <p:cNvSpPr/>
          <p:nvPr/>
        </p:nvSpPr>
        <p:spPr>
          <a:xfrm>
            <a:off x="3761597" y="4282362"/>
            <a:ext cx="6118727" cy="1243484"/>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تقديم خطة مراقبة الجودة لضمان صحة نتائج المختبر وقبولها. يجب أن تتضمن كل دفعة من 30 عينة أو أقل عينة واحدة ميدانية مكررة وعينة واحدة من المواد المرجعية المعتمدة (</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CRM</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a:t>
            </a: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pic>
        <p:nvPicPr>
          <p:cNvPr id="4" name="Picture 3">
            <a:extLst>
              <a:ext uri="{FF2B5EF4-FFF2-40B4-BE49-F238E27FC236}">
                <a16:creationId xmlns:a16="http://schemas.microsoft.com/office/drawing/2014/main" id="{7DDC8329-03D6-4D77-BC4A-61A5132A0E42}"/>
              </a:ext>
            </a:extLst>
          </p:cNvPr>
          <p:cNvPicPr>
            <a:picLocks noChangeAspect="1"/>
          </p:cNvPicPr>
          <p:nvPr/>
        </p:nvPicPr>
        <p:blipFill>
          <a:blip r:embed="rId3"/>
          <a:stretch>
            <a:fillRect/>
          </a:stretch>
        </p:blipFill>
        <p:spPr>
          <a:xfrm>
            <a:off x="1540" y="0"/>
            <a:ext cx="3657600" cy="6858000"/>
          </a:xfrm>
          <a:prstGeom prst="rect">
            <a:avLst/>
          </a:prstGeom>
        </p:spPr>
      </p:pic>
      <p:grpSp>
        <p:nvGrpSpPr>
          <p:cNvPr id="21" name="Group 20">
            <a:extLst>
              <a:ext uri="{FF2B5EF4-FFF2-40B4-BE49-F238E27FC236}">
                <a16:creationId xmlns:a16="http://schemas.microsoft.com/office/drawing/2014/main" id="{A68972E6-E27C-4008-B654-EF4BF9F82F95}"/>
              </a:ext>
            </a:extLst>
          </p:cNvPr>
          <p:cNvGrpSpPr>
            <a:grpSpLocks noChangeAspect="1"/>
          </p:cNvGrpSpPr>
          <p:nvPr/>
        </p:nvGrpSpPr>
        <p:grpSpPr>
          <a:xfrm>
            <a:off x="11661785" y="1204811"/>
            <a:ext cx="346956" cy="182229"/>
            <a:chOff x="12707699" y="8198382"/>
            <a:chExt cx="975249" cy="512222"/>
          </a:xfrm>
        </p:grpSpPr>
        <p:sp>
          <p:nvSpPr>
            <p:cNvPr id="23" name="Freeform: Shape 22">
              <a:extLst>
                <a:ext uri="{FF2B5EF4-FFF2-40B4-BE49-F238E27FC236}">
                  <a16:creationId xmlns:a16="http://schemas.microsoft.com/office/drawing/2014/main" id="{5AD951F2-6CE1-4E65-82E6-E2989477684D}"/>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27" name="Freeform: Shape 26">
              <a:extLst>
                <a:ext uri="{FF2B5EF4-FFF2-40B4-BE49-F238E27FC236}">
                  <a16:creationId xmlns:a16="http://schemas.microsoft.com/office/drawing/2014/main" id="{F9E23F81-4BC6-4349-B7B3-7F51CA744A05}"/>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28" name="Group 27">
            <a:extLst>
              <a:ext uri="{FF2B5EF4-FFF2-40B4-BE49-F238E27FC236}">
                <a16:creationId xmlns:a16="http://schemas.microsoft.com/office/drawing/2014/main" id="{3E440EE3-30AB-4819-9772-A2CF07956875}"/>
              </a:ext>
            </a:extLst>
          </p:cNvPr>
          <p:cNvGrpSpPr>
            <a:grpSpLocks noChangeAspect="1"/>
          </p:cNvGrpSpPr>
          <p:nvPr/>
        </p:nvGrpSpPr>
        <p:grpSpPr>
          <a:xfrm>
            <a:off x="11661785" y="2102425"/>
            <a:ext cx="346956" cy="182229"/>
            <a:chOff x="12707699" y="8198382"/>
            <a:chExt cx="975249" cy="512222"/>
          </a:xfrm>
        </p:grpSpPr>
        <p:sp>
          <p:nvSpPr>
            <p:cNvPr id="29" name="Freeform: Shape 28">
              <a:extLst>
                <a:ext uri="{FF2B5EF4-FFF2-40B4-BE49-F238E27FC236}">
                  <a16:creationId xmlns:a16="http://schemas.microsoft.com/office/drawing/2014/main" id="{9202BCA8-DD99-4B7E-97C4-B197BC0B7559}"/>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0" name="Freeform: Shape 29">
              <a:extLst>
                <a:ext uri="{FF2B5EF4-FFF2-40B4-BE49-F238E27FC236}">
                  <a16:creationId xmlns:a16="http://schemas.microsoft.com/office/drawing/2014/main" id="{0554B76F-45F8-4B8A-9FB5-3126F8E8D6F4}"/>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1" name="Group 30">
            <a:extLst>
              <a:ext uri="{FF2B5EF4-FFF2-40B4-BE49-F238E27FC236}">
                <a16:creationId xmlns:a16="http://schemas.microsoft.com/office/drawing/2014/main" id="{B6FD765E-5BF6-40F4-9393-9D6EE805D093}"/>
              </a:ext>
            </a:extLst>
          </p:cNvPr>
          <p:cNvGrpSpPr>
            <a:grpSpLocks noChangeAspect="1"/>
          </p:cNvGrpSpPr>
          <p:nvPr/>
        </p:nvGrpSpPr>
        <p:grpSpPr>
          <a:xfrm>
            <a:off x="11661785" y="3740981"/>
            <a:ext cx="346956" cy="182229"/>
            <a:chOff x="12707699" y="8198382"/>
            <a:chExt cx="975249" cy="512222"/>
          </a:xfrm>
        </p:grpSpPr>
        <p:sp>
          <p:nvSpPr>
            <p:cNvPr id="35" name="Freeform: Shape 34">
              <a:extLst>
                <a:ext uri="{FF2B5EF4-FFF2-40B4-BE49-F238E27FC236}">
                  <a16:creationId xmlns:a16="http://schemas.microsoft.com/office/drawing/2014/main" id="{1A88E67E-01A7-46B1-8280-5EB75793ADCD}"/>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6" name="Freeform: Shape 35">
              <a:extLst>
                <a:ext uri="{FF2B5EF4-FFF2-40B4-BE49-F238E27FC236}">
                  <a16:creationId xmlns:a16="http://schemas.microsoft.com/office/drawing/2014/main" id="{E560B66F-2B68-4E4F-B79C-A82491BD6659}"/>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7" name="Group 36">
            <a:extLst>
              <a:ext uri="{FF2B5EF4-FFF2-40B4-BE49-F238E27FC236}">
                <a16:creationId xmlns:a16="http://schemas.microsoft.com/office/drawing/2014/main" id="{8D6FD332-8E08-4518-A83F-C61BCC4E3465}"/>
              </a:ext>
            </a:extLst>
          </p:cNvPr>
          <p:cNvGrpSpPr>
            <a:grpSpLocks noChangeAspect="1"/>
          </p:cNvGrpSpPr>
          <p:nvPr/>
        </p:nvGrpSpPr>
        <p:grpSpPr>
          <a:xfrm>
            <a:off x="11661785" y="5729861"/>
            <a:ext cx="346956" cy="182229"/>
            <a:chOff x="12707699" y="8198382"/>
            <a:chExt cx="975249" cy="512222"/>
          </a:xfrm>
        </p:grpSpPr>
        <p:sp>
          <p:nvSpPr>
            <p:cNvPr id="38" name="Freeform: Shape 37">
              <a:extLst>
                <a:ext uri="{FF2B5EF4-FFF2-40B4-BE49-F238E27FC236}">
                  <a16:creationId xmlns:a16="http://schemas.microsoft.com/office/drawing/2014/main" id="{AB2E71D9-2E4D-4598-B69C-91A9BC4E7EA7}"/>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9" name="Freeform: Shape 38">
              <a:extLst>
                <a:ext uri="{FF2B5EF4-FFF2-40B4-BE49-F238E27FC236}">
                  <a16:creationId xmlns:a16="http://schemas.microsoft.com/office/drawing/2014/main" id="{9D2C042E-59FC-4856-8358-3806BB9ABBE1}"/>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40" name="Group 39">
            <a:extLst>
              <a:ext uri="{FF2B5EF4-FFF2-40B4-BE49-F238E27FC236}">
                <a16:creationId xmlns:a16="http://schemas.microsoft.com/office/drawing/2014/main" id="{7160A737-8DC6-45E8-9E29-DFB12A5F3992}"/>
              </a:ext>
            </a:extLst>
          </p:cNvPr>
          <p:cNvGrpSpPr>
            <a:grpSpLocks noChangeAspect="1"/>
          </p:cNvGrpSpPr>
          <p:nvPr/>
        </p:nvGrpSpPr>
        <p:grpSpPr>
          <a:xfrm>
            <a:off x="11661785" y="4412431"/>
            <a:ext cx="346956" cy="182229"/>
            <a:chOff x="12707699" y="8198382"/>
            <a:chExt cx="975249" cy="512222"/>
          </a:xfrm>
        </p:grpSpPr>
        <p:sp>
          <p:nvSpPr>
            <p:cNvPr id="41" name="Freeform: Shape 40">
              <a:extLst>
                <a:ext uri="{FF2B5EF4-FFF2-40B4-BE49-F238E27FC236}">
                  <a16:creationId xmlns:a16="http://schemas.microsoft.com/office/drawing/2014/main" id="{A9D3366E-D50F-4B72-AFEB-56D7A9D438C7}"/>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42" name="Freeform: Shape 41">
              <a:extLst>
                <a:ext uri="{FF2B5EF4-FFF2-40B4-BE49-F238E27FC236}">
                  <a16:creationId xmlns:a16="http://schemas.microsoft.com/office/drawing/2014/main" id="{B4FEA20E-EDA9-4684-9669-457F176ED1B8}"/>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pic>
        <p:nvPicPr>
          <p:cNvPr id="3" name="Picture 2">
            <a:extLst>
              <a:ext uri="{FF2B5EF4-FFF2-40B4-BE49-F238E27FC236}">
                <a16:creationId xmlns:a16="http://schemas.microsoft.com/office/drawing/2014/main" id="{8F0EF06F-F684-9675-98B6-8B4A7229A6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041"/>
          <a:stretch/>
        </p:blipFill>
        <p:spPr>
          <a:xfrm>
            <a:off x="11313298" y="6551602"/>
            <a:ext cx="695443" cy="268545"/>
          </a:xfrm>
          <a:prstGeom prst="rect">
            <a:avLst/>
          </a:prstGeom>
        </p:spPr>
      </p:pic>
      <p:sp>
        <p:nvSpPr>
          <p:cNvPr id="5" name="Slide Number Placeholder 5">
            <a:extLst>
              <a:ext uri="{FF2B5EF4-FFF2-40B4-BE49-F238E27FC236}">
                <a16:creationId xmlns:a16="http://schemas.microsoft.com/office/drawing/2014/main" id="{19FB2DDC-19F7-1478-A508-5781837228CA}"/>
              </a:ext>
            </a:extLst>
          </p:cNvPr>
          <p:cNvSpPr txBox="1">
            <a:spLocks/>
          </p:cNvSpPr>
          <p:nvPr/>
        </p:nvSpPr>
        <p:spPr>
          <a:xfrm>
            <a:off x="11489155"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7</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89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B91D-C6FA-0FD2-7256-94EAC53EE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A8FAB-8FBA-53C1-5C65-3751AA2CD93C}"/>
              </a:ext>
            </a:extLst>
          </p:cNvPr>
          <p:cNvSpPr>
            <a:spLocks noGrp="1"/>
          </p:cNvSpPr>
          <p:nvPr>
            <p:ph type="ctrTitle"/>
          </p:nvPr>
        </p:nvSpPr>
        <p:spPr>
          <a:xfrm>
            <a:off x="3735659" y="350728"/>
            <a:ext cx="7707961" cy="509221"/>
          </a:xfrm>
        </p:spPr>
        <p:txBody>
          <a:bodyPr>
            <a:normAutofit fontScale="90000"/>
          </a:bodyPr>
          <a:lstStyle/>
          <a:p>
            <a:r>
              <a:rPr lang="ar-SA" dirty="0"/>
              <a:t>التقرير النهائي لأعمال الكشف</a:t>
            </a:r>
          </a:p>
        </p:txBody>
      </p:sp>
      <p:sp>
        <p:nvSpPr>
          <p:cNvPr id="13" name="Text 2">
            <a:extLst>
              <a:ext uri="{FF2B5EF4-FFF2-40B4-BE49-F238E27FC236}">
                <a16:creationId xmlns:a16="http://schemas.microsoft.com/office/drawing/2014/main" id="{54DA73DD-2C14-42A5-A8D2-1428A552F281}"/>
              </a:ext>
            </a:extLst>
          </p:cNvPr>
          <p:cNvSpPr/>
          <p:nvPr/>
        </p:nvSpPr>
        <p:spPr>
          <a:xfrm>
            <a:off x="9581744" y="2115627"/>
            <a:ext cx="1861875"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ea typeface="Raleway" pitchFamily="34" charset="-122"/>
                <a:cs typeface="HelveticaNeueLT Arabic 55 Roman" panose="020B0604020202020204" pitchFamily="34" charset="-78"/>
              </a:rPr>
              <a:t>وصف المنتج ومواصفاته</a:t>
            </a:r>
          </a:p>
        </p:txBody>
      </p:sp>
      <p:sp>
        <p:nvSpPr>
          <p:cNvPr id="14" name="Text 3">
            <a:extLst>
              <a:ext uri="{FF2B5EF4-FFF2-40B4-BE49-F238E27FC236}">
                <a16:creationId xmlns:a16="http://schemas.microsoft.com/office/drawing/2014/main" id="{167DD3A7-88C4-43F6-ACAA-349D5AC65A71}"/>
              </a:ext>
            </a:extLst>
          </p:cNvPr>
          <p:cNvSpPr/>
          <p:nvPr/>
        </p:nvSpPr>
        <p:spPr>
          <a:xfrm>
            <a:off x="4077133" y="2083301"/>
            <a:ext cx="5402720" cy="826419"/>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وصف للمنتج المؤكد والمعادن المرتبطة به (الأحجام المستهدفة، نسبة تركيز السيليكا، نسب الشوائب).</a:t>
            </a:r>
            <a:endParaRPr lang="en-US" sz="1400" dirty="0">
              <a:solidFill>
                <a:srgbClr val="4B4F54"/>
              </a:solidFill>
              <a:latin typeface="HelveticaNeueLT Arabic 55 Roman" panose="020B0604020202020204" pitchFamily="34" charset="-78"/>
              <a:cs typeface="HelveticaNeueLT Arabic 55 Roman" panose="020B0604020202020204" pitchFamily="34" charset="-78"/>
            </a:endParaRPr>
          </a:p>
        </p:txBody>
      </p:sp>
      <p:sp>
        <p:nvSpPr>
          <p:cNvPr id="16" name="Text 5">
            <a:extLst>
              <a:ext uri="{FF2B5EF4-FFF2-40B4-BE49-F238E27FC236}">
                <a16:creationId xmlns:a16="http://schemas.microsoft.com/office/drawing/2014/main" id="{587D26F1-FAB5-471B-BC5E-CEB8F16200F9}"/>
              </a:ext>
            </a:extLst>
          </p:cNvPr>
          <p:cNvSpPr/>
          <p:nvPr/>
        </p:nvSpPr>
        <p:spPr>
          <a:xfrm>
            <a:off x="10146974" y="1132759"/>
            <a:ext cx="1296643"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تقييم تقنية المعالجة الأولية</a:t>
            </a:r>
          </a:p>
        </p:txBody>
      </p:sp>
      <p:sp>
        <p:nvSpPr>
          <p:cNvPr id="17" name="Text 6">
            <a:extLst>
              <a:ext uri="{FF2B5EF4-FFF2-40B4-BE49-F238E27FC236}">
                <a16:creationId xmlns:a16="http://schemas.microsoft.com/office/drawing/2014/main" id="{0AA0AAA2-B84F-4975-9D83-56E227195DBB}"/>
              </a:ext>
            </a:extLst>
          </p:cNvPr>
          <p:cNvSpPr/>
          <p:nvPr/>
        </p:nvSpPr>
        <p:spPr>
          <a:xfrm>
            <a:off x="4077133" y="1122556"/>
            <a:ext cx="5061245" cy="773254"/>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تقديم قائمة بالتقنيات التنافسية المتاحة مع المقارنة بين هذه التقنيات، مع مراعاة الكفاءة المحلية في التشغيل والصيانة.</a:t>
            </a:r>
          </a:p>
        </p:txBody>
      </p:sp>
      <p:sp>
        <p:nvSpPr>
          <p:cNvPr id="19" name="Text 8">
            <a:extLst>
              <a:ext uri="{FF2B5EF4-FFF2-40B4-BE49-F238E27FC236}">
                <a16:creationId xmlns:a16="http://schemas.microsoft.com/office/drawing/2014/main" id="{01B0B7D1-48CF-4F19-B02D-0B5E460D751D}"/>
              </a:ext>
            </a:extLst>
          </p:cNvPr>
          <p:cNvSpPr/>
          <p:nvPr/>
        </p:nvSpPr>
        <p:spPr>
          <a:xfrm>
            <a:off x="10231910" y="2943456"/>
            <a:ext cx="1211710"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خطة تفسير البيانات والنمذجة</a:t>
            </a:r>
          </a:p>
        </p:txBody>
      </p:sp>
      <p:sp>
        <p:nvSpPr>
          <p:cNvPr id="20" name="Text 9">
            <a:extLst>
              <a:ext uri="{FF2B5EF4-FFF2-40B4-BE49-F238E27FC236}">
                <a16:creationId xmlns:a16="http://schemas.microsoft.com/office/drawing/2014/main" id="{36C3548C-9224-4DC7-873D-D5BA65F0B20A}"/>
              </a:ext>
            </a:extLst>
          </p:cNvPr>
          <p:cNvSpPr/>
          <p:nvPr/>
        </p:nvSpPr>
        <p:spPr>
          <a:xfrm>
            <a:off x="3964307" y="2962707"/>
            <a:ext cx="5174072" cy="826418"/>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تقديم شرح فني كامل عن جودة البيانات المستخدمة في الدراسة، وبناء النموذج الجيولوجي ثلاثي الأبعاد.</a:t>
            </a:r>
          </a:p>
        </p:txBody>
      </p:sp>
      <p:sp>
        <p:nvSpPr>
          <p:cNvPr id="25" name="Text 1">
            <a:extLst>
              <a:ext uri="{FF2B5EF4-FFF2-40B4-BE49-F238E27FC236}">
                <a16:creationId xmlns:a16="http://schemas.microsoft.com/office/drawing/2014/main" id="{511A3A2A-66F7-49B6-AE01-AC96C5A6DEEC}"/>
              </a:ext>
            </a:extLst>
          </p:cNvPr>
          <p:cNvSpPr/>
          <p:nvPr/>
        </p:nvSpPr>
        <p:spPr>
          <a:xfrm>
            <a:off x="9795753" y="3945581"/>
            <a:ext cx="1647866"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نتائج عمليات الكشف</a:t>
            </a:r>
          </a:p>
        </p:txBody>
      </p:sp>
      <p:sp>
        <p:nvSpPr>
          <p:cNvPr id="26" name="Text 2">
            <a:extLst>
              <a:ext uri="{FF2B5EF4-FFF2-40B4-BE49-F238E27FC236}">
                <a16:creationId xmlns:a16="http://schemas.microsoft.com/office/drawing/2014/main" id="{1C0C9413-58BF-4C65-A2BF-CE77D448B755}"/>
              </a:ext>
            </a:extLst>
          </p:cNvPr>
          <p:cNvSpPr/>
          <p:nvPr/>
        </p:nvSpPr>
        <p:spPr>
          <a:xfrm>
            <a:off x="3878554" y="3945581"/>
            <a:ext cx="5917199" cy="2202780"/>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الامتثال مع أفضل المعايير العالمية لإعداد التقارير مثل</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JORC, SAMREC, etc.) </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التأكد من إجراء جميع عمليات الحفر المطلوبة (تقليل المسافات بين الحفر) من أجل ضمان موارد معدنية مقبولة يتم تعريفها على أنها مقاسة</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Measured) </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أو مشار إليها</a:t>
            </a:r>
            <a:r>
              <a:rPr lang="en-US"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Indicated) </a:t>
            </a: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 للتمكن من تحويلها إلى احتياطي للخامات وتقديمها أثناء طلب الحصول على رخصة استغلال في المستقبل. </a:t>
            </a:r>
          </a:p>
        </p:txBody>
      </p:sp>
      <p:pic>
        <p:nvPicPr>
          <p:cNvPr id="21" name="Image 0" descr="preencoded.png">
            <a:extLst>
              <a:ext uri="{FF2B5EF4-FFF2-40B4-BE49-F238E27FC236}">
                <a16:creationId xmlns:a16="http://schemas.microsoft.com/office/drawing/2014/main" id="{A6297EB1-C021-4F06-A862-B9403DB4D846}"/>
              </a:ext>
            </a:extLst>
          </p:cNvPr>
          <p:cNvPicPr>
            <a:picLocks noChangeAspect="1"/>
          </p:cNvPicPr>
          <p:nvPr/>
        </p:nvPicPr>
        <p:blipFill>
          <a:blip r:embed="rId3"/>
          <a:stretch>
            <a:fillRect/>
          </a:stretch>
        </p:blipFill>
        <p:spPr>
          <a:xfrm>
            <a:off x="2788" y="-9235"/>
            <a:ext cx="3657600" cy="6867235"/>
          </a:xfrm>
          <a:prstGeom prst="rect">
            <a:avLst/>
          </a:prstGeom>
        </p:spPr>
      </p:pic>
      <p:sp>
        <p:nvSpPr>
          <p:cNvPr id="27" name="Text 1">
            <a:extLst>
              <a:ext uri="{FF2B5EF4-FFF2-40B4-BE49-F238E27FC236}">
                <a16:creationId xmlns:a16="http://schemas.microsoft.com/office/drawing/2014/main" id="{60AF2A44-9DFB-4FB4-B431-35F6CCBD53C7}"/>
              </a:ext>
            </a:extLst>
          </p:cNvPr>
          <p:cNvSpPr/>
          <p:nvPr/>
        </p:nvSpPr>
        <p:spPr>
          <a:xfrm>
            <a:off x="9795753" y="6081686"/>
            <a:ext cx="1647866" cy="354330"/>
          </a:xfrm>
          <a:prstGeom prst="rect">
            <a:avLst/>
          </a:prstGeom>
          <a:noFill/>
          <a:ln/>
        </p:spPr>
        <p:txBody>
          <a:bodyPr wrap="none" lIns="0" tIns="0" rIns="0" bIns="0" rtlCol="0" anchor="t"/>
          <a:lstStyle/>
          <a:p>
            <a:pPr algn="r" rtl="1">
              <a:lnSpc>
                <a:spcPts val="2750"/>
              </a:lnSpc>
            </a:pPr>
            <a:r>
              <a:rPr lang="ar-SA" sz="1400" b="1" u="sng" dirty="0">
                <a:solidFill>
                  <a:srgbClr val="00717F"/>
                </a:solidFill>
                <a:latin typeface="HelveticaNeueLT Arabic 55 Roman" panose="020B0604020202020204" pitchFamily="34" charset="-78"/>
                <a:cs typeface="HelveticaNeueLT Arabic 55 Roman" panose="020B0604020202020204" pitchFamily="34" charset="-78"/>
              </a:rPr>
              <a:t>الصور الفوتوغرافية</a:t>
            </a:r>
          </a:p>
        </p:txBody>
      </p:sp>
      <p:sp>
        <p:nvSpPr>
          <p:cNvPr id="28" name="Text 2">
            <a:extLst>
              <a:ext uri="{FF2B5EF4-FFF2-40B4-BE49-F238E27FC236}">
                <a16:creationId xmlns:a16="http://schemas.microsoft.com/office/drawing/2014/main" id="{30377D68-378E-4980-967D-C3E0BE292EDA}"/>
              </a:ext>
            </a:extLst>
          </p:cNvPr>
          <p:cNvSpPr/>
          <p:nvPr/>
        </p:nvSpPr>
        <p:spPr>
          <a:xfrm>
            <a:off x="4077133" y="6065096"/>
            <a:ext cx="5718620" cy="769331"/>
          </a:xfrm>
          <a:prstGeom prst="rect">
            <a:avLst/>
          </a:prstGeom>
          <a:noFill/>
          <a:ln/>
        </p:spPr>
        <p:txBody>
          <a:bodyPr wrap="square" lIns="0" tIns="0" rIns="0" bIns="0" rtlCol="0" anchor="t"/>
          <a:lstStyle/>
          <a:p>
            <a:pPr algn="r" rtl="1">
              <a:lnSpc>
                <a:spcPts val="2850"/>
              </a:lnSpc>
            </a:pPr>
            <a:r>
              <a:rPr lang="ar-SA" sz="1400" dirty="0">
                <a:solidFill>
                  <a:srgbClr val="4B4F54"/>
                </a:solidFill>
                <a:latin typeface="HelveticaNeueLT Arabic 55 Roman" panose="020B0604020202020204" pitchFamily="34" charset="-78"/>
                <a:ea typeface="Roboto" pitchFamily="34" charset="-122"/>
                <a:cs typeface="HelveticaNeueLT Arabic 55 Roman" panose="020B0604020202020204" pitchFamily="34" charset="-78"/>
              </a:rPr>
              <a:t>تقديم صور فوتوغرافية لمعدات الحفر المستخدمة، معدات أخذ العينات، والعينات التي تم جمعها ومنطقة التخزين.</a:t>
            </a:r>
          </a:p>
        </p:txBody>
      </p:sp>
      <p:grpSp>
        <p:nvGrpSpPr>
          <p:cNvPr id="29" name="Group 28">
            <a:extLst>
              <a:ext uri="{FF2B5EF4-FFF2-40B4-BE49-F238E27FC236}">
                <a16:creationId xmlns:a16="http://schemas.microsoft.com/office/drawing/2014/main" id="{3DF8B626-601D-4DB8-9B89-77AFC9FD7CF6}"/>
              </a:ext>
            </a:extLst>
          </p:cNvPr>
          <p:cNvGrpSpPr>
            <a:grpSpLocks noChangeAspect="1"/>
          </p:cNvGrpSpPr>
          <p:nvPr/>
        </p:nvGrpSpPr>
        <p:grpSpPr>
          <a:xfrm>
            <a:off x="11661785" y="1204811"/>
            <a:ext cx="346956" cy="182229"/>
            <a:chOff x="12707699" y="8198382"/>
            <a:chExt cx="975249" cy="512222"/>
          </a:xfrm>
        </p:grpSpPr>
        <p:sp>
          <p:nvSpPr>
            <p:cNvPr id="30" name="Freeform: Shape 29">
              <a:extLst>
                <a:ext uri="{FF2B5EF4-FFF2-40B4-BE49-F238E27FC236}">
                  <a16:creationId xmlns:a16="http://schemas.microsoft.com/office/drawing/2014/main" id="{E922CEF6-AA00-4E70-A9AC-BE98BC486B1E}"/>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1" name="Freeform: Shape 30">
              <a:extLst>
                <a:ext uri="{FF2B5EF4-FFF2-40B4-BE49-F238E27FC236}">
                  <a16:creationId xmlns:a16="http://schemas.microsoft.com/office/drawing/2014/main" id="{1AAE238E-5707-499F-883A-1C7E7A356F7F}"/>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2" name="Group 31">
            <a:extLst>
              <a:ext uri="{FF2B5EF4-FFF2-40B4-BE49-F238E27FC236}">
                <a16:creationId xmlns:a16="http://schemas.microsoft.com/office/drawing/2014/main" id="{E13BE433-D8DB-4B21-BB4E-A74F8EFF06D4}"/>
              </a:ext>
            </a:extLst>
          </p:cNvPr>
          <p:cNvGrpSpPr>
            <a:grpSpLocks noChangeAspect="1"/>
          </p:cNvGrpSpPr>
          <p:nvPr/>
        </p:nvGrpSpPr>
        <p:grpSpPr>
          <a:xfrm>
            <a:off x="11661785" y="2169100"/>
            <a:ext cx="346956" cy="182229"/>
            <a:chOff x="12707699" y="8198382"/>
            <a:chExt cx="975249" cy="512222"/>
          </a:xfrm>
        </p:grpSpPr>
        <p:sp>
          <p:nvSpPr>
            <p:cNvPr id="33" name="Freeform: Shape 32">
              <a:extLst>
                <a:ext uri="{FF2B5EF4-FFF2-40B4-BE49-F238E27FC236}">
                  <a16:creationId xmlns:a16="http://schemas.microsoft.com/office/drawing/2014/main" id="{40466DE0-D696-473E-B5D9-D114E626F879}"/>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4" name="Freeform: Shape 33">
              <a:extLst>
                <a:ext uri="{FF2B5EF4-FFF2-40B4-BE49-F238E27FC236}">
                  <a16:creationId xmlns:a16="http://schemas.microsoft.com/office/drawing/2014/main" id="{17173108-EDD0-4EA3-9029-525A0FEB7D7B}"/>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5" name="Group 34">
            <a:extLst>
              <a:ext uri="{FF2B5EF4-FFF2-40B4-BE49-F238E27FC236}">
                <a16:creationId xmlns:a16="http://schemas.microsoft.com/office/drawing/2014/main" id="{A0B8916A-21DA-4558-93D7-5BD4482F4F1E}"/>
              </a:ext>
            </a:extLst>
          </p:cNvPr>
          <p:cNvGrpSpPr>
            <a:grpSpLocks noChangeAspect="1"/>
          </p:cNvGrpSpPr>
          <p:nvPr/>
        </p:nvGrpSpPr>
        <p:grpSpPr>
          <a:xfrm>
            <a:off x="11661785" y="3045656"/>
            <a:ext cx="346956" cy="182229"/>
            <a:chOff x="12707699" y="8198382"/>
            <a:chExt cx="975249" cy="512222"/>
          </a:xfrm>
        </p:grpSpPr>
        <p:sp>
          <p:nvSpPr>
            <p:cNvPr id="36" name="Freeform: Shape 35">
              <a:extLst>
                <a:ext uri="{FF2B5EF4-FFF2-40B4-BE49-F238E27FC236}">
                  <a16:creationId xmlns:a16="http://schemas.microsoft.com/office/drawing/2014/main" id="{E3C7BC94-E14C-46C0-BC37-953EE84C46D1}"/>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37" name="Freeform: Shape 36">
              <a:extLst>
                <a:ext uri="{FF2B5EF4-FFF2-40B4-BE49-F238E27FC236}">
                  <a16:creationId xmlns:a16="http://schemas.microsoft.com/office/drawing/2014/main" id="{66D8585A-094C-4C39-A583-3EE9C49F45F7}"/>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38" name="Group 37">
            <a:extLst>
              <a:ext uri="{FF2B5EF4-FFF2-40B4-BE49-F238E27FC236}">
                <a16:creationId xmlns:a16="http://schemas.microsoft.com/office/drawing/2014/main" id="{863607B2-1C81-45FA-8DDB-792AE199F563}"/>
              </a:ext>
            </a:extLst>
          </p:cNvPr>
          <p:cNvGrpSpPr>
            <a:grpSpLocks noChangeAspect="1"/>
          </p:cNvGrpSpPr>
          <p:nvPr/>
        </p:nvGrpSpPr>
        <p:grpSpPr>
          <a:xfrm>
            <a:off x="11661785" y="6177538"/>
            <a:ext cx="346956" cy="182229"/>
            <a:chOff x="12707699" y="8198382"/>
            <a:chExt cx="975249" cy="512222"/>
          </a:xfrm>
        </p:grpSpPr>
        <p:sp>
          <p:nvSpPr>
            <p:cNvPr id="39" name="Freeform: Shape 38">
              <a:extLst>
                <a:ext uri="{FF2B5EF4-FFF2-40B4-BE49-F238E27FC236}">
                  <a16:creationId xmlns:a16="http://schemas.microsoft.com/office/drawing/2014/main" id="{23801C01-10E3-4F1B-B265-AB28005FB169}"/>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40" name="Freeform: Shape 39">
              <a:extLst>
                <a:ext uri="{FF2B5EF4-FFF2-40B4-BE49-F238E27FC236}">
                  <a16:creationId xmlns:a16="http://schemas.microsoft.com/office/drawing/2014/main" id="{B10EEC95-7FA1-425B-ADD0-06B7F0F8A8E9}"/>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grpSp>
        <p:nvGrpSpPr>
          <p:cNvPr id="41" name="Group 40">
            <a:extLst>
              <a:ext uri="{FF2B5EF4-FFF2-40B4-BE49-F238E27FC236}">
                <a16:creationId xmlns:a16="http://schemas.microsoft.com/office/drawing/2014/main" id="{E1252E03-1CC3-4C56-96AF-0C37D1C823DD}"/>
              </a:ext>
            </a:extLst>
          </p:cNvPr>
          <p:cNvGrpSpPr>
            <a:grpSpLocks noChangeAspect="1"/>
          </p:cNvGrpSpPr>
          <p:nvPr/>
        </p:nvGrpSpPr>
        <p:grpSpPr>
          <a:xfrm>
            <a:off x="11661785" y="4038575"/>
            <a:ext cx="346956" cy="182229"/>
            <a:chOff x="12707699" y="8198382"/>
            <a:chExt cx="975249" cy="512222"/>
          </a:xfrm>
        </p:grpSpPr>
        <p:sp>
          <p:nvSpPr>
            <p:cNvPr id="42" name="Freeform: Shape 41">
              <a:extLst>
                <a:ext uri="{FF2B5EF4-FFF2-40B4-BE49-F238E27FC236}">
                  <a16:creationId xmlns:a16="http://schemas.microsoft.com/office/drawing/2014/main" id="{5FD8E86B-155F-40C2-BF26-0BC98AF564CD}"/>
                </a:ext>
              </a:extLst>
            </p:cNvPr>
            <p:cNvSpPr/>
            <p:nvPr userDrawn="1"/>
          </p:nvSpPr>
          <p:spPr>
            <a:xfrm>
              <a:off x="13018119" y="8198382"/>
              <a:ext cx="664829" cy="512211"/>
            </a:xfrm>
            <a:custGeom>
              <a:avLst/>
              <a:gdLst>
                <a:gd name="connsiteX0" fmla="*/ 3324075 w 3324149"/>
                <a:gd name="connsiteY0" fmla="*/ 538634 h 2561051"/>
                <a:gd name="connsiteX1" fmla="*/ 1380407 w 3324149"/>
                <a:gd name="connsiteY1" fmla="*/ 2474592 h 2561051"/>
                <a:gd name="connsiteX2" fmla="*/ 1167531 w 3324149"/>
                <a:gd name="connsiteY2" fmla="*/ 2561051 h 2561051"/>
                <a:gd name="connsiteX3" fmla="*/ 0 w 3324149"/>
                <a:gd name="connsiteY3" fmla="*/ 2561051 h 2561051"/>
                <a:gd name="connsiteX4" fmla="*/ 122871 w 3324149"/>
                <a:gd name="connsiteY4" fmla="*/ 2547600 h 2561051"/>
                <a:gd name="connsiteX5" fmla="*/ 1167531 w 3324149"/>
                <a:gd name="connsiteY5" fmla="*/ 2547600 h 2561051"/>
                <a:gd name="connsiteX6" fmla="*/ 1370995 w 3324149"/>
                <a:gd name="connsiteY6" fmla="*/ 2464877 h 2561051"/>
                <a:gd name="connsiteX7" fmla="*/ 3305028 w 3324149"/>
                <a:gd name="connsiteY7" fmla="*/ 538559 h 2561051"/>
                <a:gd name="connsiteX8" fmla="*/ 2785761 w 3324149"/>
                <a:gd name="connsiteY8" fmla="*/ 19056 h 2561051"/>
                <a:gd name="connsiteX9" fmla="*/ 358976 w 3324149"/>
                <a:gd name="connsiteY9" fmla="*/ 2436107 h 2561051"/>
                <a:gd name="connsiteX10" fmla="*/ 352253 w 3324149"/>
                <a:gd name="connsiteY10" fmla="*/ 2442534 h 2561051"/>
                <a:gd name="connsiteX11" fmla="*/ 352179 w 3324149"/>
                <a:gd name="connsiteY11" fmla="*/ 2442534 h 2561051"/>
                <a:gd name="connsiteX12" fmla="*/ 352104 w 3324149"/>
                <a:gd name="connsiteY12" fmla="*/ 2442758 h 2561051"/>
                <a:gd name="connsiteX13" fmla="*/ 272630 w 3324149"/>
                <a:gd name="connsiteY13" fmla="*/ 2471229 h 2561051"/>
                <a:gd name="connsiteX14" fmla="*/ 344336 w 3324149"/>
                <a:gd name="connsiteY14" fmla="*/ 2431549 h 2561051"/>
                <a:gd name="connsiteX15" fmla="*/ 2785835 w 3324149"/>
                <a:gd name="connsiteY15" fmla="*/ 0 h 2561051"/>
                <a:gd name="connsiteX16" fmla="*/ 3324150 w 3324149"/>
                <a:gd name="connsiteY16" fmla="*/ 538559 h 256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149" h="2561051">
                  <a:moveTo>
                    <a:pt x="3324075" y="538634"/>
                  </a:moveTo>
                  <a:lnTo>
                    <a:pt x="1380407" y="2474592"/>
                  </a:lnTo>
                  <a:cubicBezTo>
                    <a:pt x="1323117" y="2530338"/>
                    <a:pt x="1247527" y="2561051"/>
                    <a:pt x="1167531" y="2561051"/>
                  </a:cubicBezTo>
                  <a:lnTo>
                    <a:pt x="0" y="2561051"/>
                  </a:lnTo>
                  <a:cubicBezTo>
                    <a:pt x="33911" y="2560528"/>
                    <a:pt x="77158" y="2556492"/>
                    <a:pt x="122871" y="2547600"/>
                  </a:cubicBezTo>
                  <a:lnTo>
                    <a:pt x="1167531" y="2547600"/>
                  </a:lnTo>
                  <a:cubicBezTo>
                    <a:pt x="1244017" y="2547526"/>
                    <a:pt x="1316245" y="2518232"/>
                    <a:pt x="1370995" y="2464877"/>
                  </a:cubicBezTo>
                  <a:lnTo>
                    <a:pt x="3305028" y="538559"/>
                  </a:lnTo>
                  <a:lnTo>
                    <a:pt x="2785761" y="19056"/>
                  </a:lnTo>
                  <a:lnTo>
                    <a:pt x="358976" y="2436107"/>
                  </a:lnTo>
                  <a:cubicBezTo>
                    <a:pt x="356735" y="2438349"/>
                    <a:pt x="354569" y="2440441"/>
                    <a:pt x="352253" y="2442534"/>
                  </a:cubicBezTo>
                  <a:lnTo>
                    <a:pt x="352179" y="2442534"/>
                  </a:lnTo>
                  <a:cubicBezTo>
                    <a:pt x="352179" y="2442534"/>
                    <a:pt x="352179" y="2442608"/>
                    <a:pt x="352104" y="2442758"/>
                  </a:cubicBezTo>
                  <a:cubicBezTo>
                    <a:pt x="324169" y="2459795"/>
                    <a:pt x="301163" y="2466820"/>
                    <a:pt x="272630" y="2471229"/>
                  </a:cubicBezTo>
                  <a:cubicBezTo>
                    <a:pt x="290034" y="2467791"/>
                    <a:pt x="318417" y="2458152"/>
                    <a:pt x="344336" y="2431549"/>
                  </a:cubicBezTo>
                  <a:lnTo>
                    <a:pt x="2785835" y="0"/>
                  </a:lnTo>
                  <a:lnTo>
                    <a:pt x="3324150" y="538559"/>
                  </a:lnTo>
                  <a:close/>
                </a:path>
              </a:pathLst>
            </a:custGeom>
            <a:solidFill>
              <a:schemeClr val="accent6">
                <a:lumMod val="25000"/>
              </a:schemeClr>
            </a:solidFill>
            <a:ln w="0" cap="flat">
              <a:noFill/>
              <a:prstDash val="solid"/>
              <a:miter/>
            </a:ln>
          </p:spPr>
          <p:txBody>
            <a:bodyPr rtlCol="0" anchor="ctr"/>
            <a:lstStyle/>
            <a:p>
              <a:endParaRPr lang="en-GB" dirty="0">
                <a:latin typeface="HelveticaNeueLT Arabic 55 Roman" panose="020B0604020202020204" pitchFamily="34" charset="-78"/>
                <a:cs typeface="HelveticaNeueLT Arabic 55 Roman" panose="020B0604020202020204" pitchFamily="34" charset="-78"/>
              </a:endParaRPr>
            </a:p>
          </p:txBody>
        </p:sp>
        <p:sp>
          <p:nvSpPr>
            <p:cNvPr id="43" name="Freeform: Shape 42">
              <a:extLst>
                <a:ext uri="{FF2B5EF4-FFF2-40B4-BE49-F238E27FC236}">
                  <a16:creationId xmlns:a16="http://schemas.microsoft.com/office/drawing/2014/main" id="{B106C3EE-F3E7-45DD-8F3B-3D88A9F92F6B}"/>
                </a:ext>
              </a:extLst>
            </p:cNvPr>
            <p:cNvSpPr/>
            <p:nvPr userDrawn="1"/>
          </p:nvSpPr>
          <p:spPr>
            <a:xfrm>
              <a:off x="12707699" y="8456958"/>
              <a:ext cx="380831" cy="253646"/>
            </a:xfrm>
            <a:custGeom>
              <a:avLst/>
              <a:gdLst>
                <a:gd name="connsiteX0" fmla="*/ 1904006 w 1904155"/>
                <a:gd name="connsiteY0" fmla="*/ 1149902 h 1268228"/>
                <a:gd name="connsiteX1" fmla="*/ 1675519 w 1904155"/>
                <a:gd name="connsiteY1" fmla="*/ 1254670 h 1268228"/>
                <a:gd name="connsiteX2" fmla="*/ 1674997 w 1904155"/>
                <a:gd name="connsiteY2" fmla="*/ 1254744 h 1268228"/>
                <a:gd name="connsiteX3" fmla="*/ 1552127 w 1904155"/>
                <a:gd name="connsiteY3" fmla="*/ 1268196 h 1268228"/>
                <a:gd name="connsiteX4" fmla="*/ 1551604 w 1904155"/>
                <a:gd name="connsiteY4" fmla="*/ 1268196 h 1268228"/>
                <a:gd name="connsiteX5" fmla="*/ 1542640 w 1904155"/>
                <a:gd name="connsiteY5" fmla="*/ 1268196 h 1268228"/>
                <a:gd name="connsiteX6" fmla="*/ 864052 w 1904155"/>
                <a:gd name="connsiteY6" fmla="*/ 1268196 h 1268228"/>
                <a:gd name="connsiteX7" fmla="*/ 656255 w 1904155"/>
                <a:gd name="connsiteY7" fmla="*/ 1183754 h 1268228"/>
                <a:gd name="connsiteX8" fmla="*/ 562739 w 1904155"/>
                <a:gd name="connsiteY8" fmla="*/ 1092213 h 1268228"/>
                <a:gd name="connsiteX9" fmla="*/ 0 w 1904155"/>
                <a:gd name="connsiteY9" fmla="*/ 529069 h 1268228"/>
                <a:gd name="connsiteX10" fmla="*/ 528829 w 1904155"/>
                <a:gd name="connsiteY10" fmla="*/ 0 h 1268228"/>
                <a:gd name="connsiteX11" fmla="*/ 1647286 w 1904155"/>
                <a:gd name="connsiteY11" fmla="*/ 1114855 h 1268228"/>
                <a:gd name="connsiteX12" fmla="*/ 1677761 w 1904155"/>
                <a:gd name="connsiteY12" fmla="*/ 1145195 h 1268228"/>
                <a:gd name="connsiteX13" fmla="*/ 1807951 w 1904155"/>
                <a:gd name="connsiteY13" fmla="*/ 1180316 h 1268228"/>
                <a:gd name="connsiteX14" fmla="*/ 1808175 w 1904155"/>
                <a:gd name="connsiteY14" fmla="*/ 1180316 h 1268228"/>
                <a:gd name="connsiteX15" fmla="*/ 1824458 w 1904155"/>
                <a:gd name="connsiteY15" fmla="*/ 1178448 h 1268228"/>
                <a:gd name="connsiteX16" fmla="*/ 1824682 w 1904155"/>
                <a:gd name="connsiteY16" fmla="*/ 1178448 h 1268228"/>
                <a:gd name="connsiteX17" fmla="*/ 1904156 w 1904155"/>
                <a:gd name="connsiteY17" fmla="*/ 1149977 h 126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4155" h="1268228">
                  <a:moveTo>
                    <a:pt x="1904006" y="1149902"/>
                  </a:moveTo>
                  <a:cubicBezTo>
                    <a:pt x="1888620" y="1162980"/>
                    <a:pt x="1827744" y="1225825"/>
                    <a:pt x="1675519" y="1254670"/>
                  </a:cubicBezTo>
                  <a:cubicBezTo>
                    <a:pt x="1675296" y="1254670"/>
                    <a:pt x="1675221" y="1254744"/>
                    <a:pt x="1674997" y="1254744"/>
                  </a:cubicBezTo>
                  <a:cubicBezTo>
                    <a:pt x="1629210" y="1263637"/>
                    <a:pt x="1586037" y="1267598"/>
                    <a:pt x="1552127" y="1268196"/>
                  </a:cubicBezTo>
                  <a:lnTo>
                    <a:pt x="1551604" y="1268196"/>
                  </a:lnTo>
                  <a:cubicBezTo>
                    <a:pt x="1548467" y="1268270"/>
                    <a:pt x="1545479" y="1268196"/>
                    <a:pt x="1542640" y="1268196"/>
                  </a:cubicBezTo>
                  <a:lnTo>
                    <a:pt x="864052" y="1268196"/>
                  </a:lnTo>
                  <a:cubicBezTo>
                    <a:pt x="786520" y="1268196"/>
                    <a:pt x="711678" y="1237931"/>
                    <a:pt x="656255" y="1183754"/>
                  </a:cubicBezTo>
                  <a:lnTo>
                    <a:pt x="562739" y="1092213"/>
                  </a:lnTo>
                  <a:lnTo>
                    <a:pt x="0" y="529069"/>
                  </a:lnTo>
                  <a:lnTo>
                    <a:pt x="528829" y="0"/>
                  </a:lnTo>
                  <a:lnTo>
                    <a:pt x="1647286" y="1114855"/>
                  </a:lnTo>
                  <a:lnTo>
                    <a:pt x="1677761" y="1145195"/>
                  </a:lnTo>
                  <a:cubicBezTo>
                    <a:pt x="1705023" y="1172470"/>
                    <a:pt x="1756338" y="1184650"/>
                    <a:pt x="1807951" y="1180316"/>
                  </a:cubicBezTo>
                  <a:lnTo>
                    <a:pt x="1808175" y="1180316"/>
                  </a:lnTo>
                  <a:cubicBezTo>
                    <a:pt x="1809295" y="1180316"/>
                    <a:pt x="1815271" y="1180242"/>
                    <a:pt x="1824458" y="1178448"/>
                  </a:cubicBezTo>
                  <a:lnTo>
                    <a:pt x="1824682" y="1178448"/>
                  </a:lnTo>
                  <a:cubicBezTo>
                    <a:pt x="1853140" y="1174039"/>
                    <a:pt x="1876221" y="1167015"/>
                    <a:pt x="1904156" y="1149977"/>
                  </a:cubicBezTo>
                  <a:close/>
                </a:path>
              </a:pathLst>
            </a:custGeom>
            <a:solidFill>
              <a:srgbClr val="FFB81C"/>
            </a:solidFill>
            <a:ln w="0" cap="flat">
              <a:noFill/>
              <a:prstDash val="solid"/>
              <a:miter/>
            </a:ln>
          </p:spPr>
          <p:txBody>
            <a:bodyPr rtlCol="0" anchor="ctr"/>
            <a:lstStyle/>
            <a:p>
              <a:endParaRPr lang="en-GB">
                <a:latin typeface="HelveticaNeueLT Arabic 55 Roman" panose="020B0604020202020204" pitchFamily="34" charset="-78"/>
                <a:cs typeface="HelveticaNeueLT Arabic 55 Roman" panose="020B0604020202020204" pitchFamily="34" charset="-78"/>
              </a:endParaRPr>
            </a:p>
          </p:txBody>
        </p:sp>
      </p:grpSp>
      <p:pic>
        <p:nvPicPr>
          <p:cNvPr id="3" name="Picture 2">
            <a:extLst>
              <a:ext uri="{FF2B5EF4-FFF2-40B4-BE49-F238E27FC236}">
                <a16:creationId xmlns:a16="http://schemas.microsoft.com/office/drawing/2014/main" id="{5DAC39C9-D9E2-BD9F-4B63-FEE39CE578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041"/>
          <a:stretch/>
        </p:blipFill>
        <p:spPr>
          <a:xfrm>
            <a:off x="11313298" y="6551602"/>
            <a:ext cx="695443" cy="268545"/>
          </a:xfrm>
          <a:prstGeom prst="rect">
            <a:avLst/>
          </a:prstGeom>
        </p:spPr>
      </p:pic>
      <p:sp>
        <p:nvSpPr>
          <p:cNvPr id="4" name="Slide Number Placeholder 5">
            <a:extLst>
              <a:ext uri="{FF2B5EF4-FFF2-40B4-BE49-F238E27FC236}">
                <a16:creationId xmlns:a16="http://schemas.microsoft.com/office/drawing/2014/main" id="{AFDD38B1-9925-E90C-55B6-E216694D4202}"/>
              </a:ext>
            </a:extLst>
          </p:cNvPr>
          <p:cNvSpPr txBox="1">
            <a:spLocks/>
          </p:cNvSpPr>
          <p:nvPr/>
        </p:nvSpPr>
        <p:spPr>
          <a:xfrm>
            <a:off x="11489155" y="6520861"/>
            <a:ext cx="347522" cy="367879"/>
          </a:xfrm>
          <a:prstGeom prst="rect">
            <a:avLst/>
          </a:prstGeom>
        </p:spPr>
        <p:txBody>
          <a:bodyPr vert="horz" lIns="55418" tIns="27709" rIns="55418" bIns="2770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54218" rtl="0" eaLnBrk="1" fontAlgn="auto" latinLnBrk="0" hangingPunct="1">
              <a:lnSpc>
                <a:spcPct val="100000"/>
              </a:lnSpc>
              <a:spcBef>
                <a:spcPts val="0"/>
              </a:spcBef>
              <a:spcAft>
                <a:spcPts val="0"/>
              </a:spcAft>
              <a:buClrTx/>
              <a:buSzTx/>
              <a:buFontTx/>
              <a:buNone/>
              <a:tabLst/>
              <a:defRPr/>
            </a:pPr>
            <a:fld id="{E4A0DB42-2B78-4638-A1D4-4B0D46225346}" type="slidenum">
              <a:rPr kumimoji="0" lang="en-GB" sz="1212" b="1" i="0" u="none" strike="noStrike" kern="1200" cap="none" spc="0" normalizeH="0" baseline="0" noProof="0" smtClean="0">
                <a:ln>
                  <a:noFill/>
                </a:ln>
                <a:solidFill>
                  <a:srgbClr val="4B4F54"/>
                </a:solidFill>
                <a:effectLst/>
                <a:uLnTx/>
                <a:uFillTx/>
                <a:latin typeface="Arial" panose="020B0604020202020204" pitchFamily="34" charset="0"/>
                <a:ea typeface="+mn-ea"/>
                <a:cs typeface="Arial" panose="020B0604020202020204" pitchFamily="34" charset="0"/>
              </a:rPr>
              <a:pPr marL="0" marR="0" lvl="0" indent="0" algn="ctr" defTabSz="554218" rtl="0" eaLnBrk="1" fontAlgn="auto" latinLnBrk="0" hangingPunct="1">
                <a:lnSpc>
                  <a:spcPct val="100000"/>
                </a:lnSpc>
                <a:spcBef>
                  <a:spcPts val="0"/>
                </a:spcBef>
                <a:spcAft>
                  <a:spcPts val="0"/>
                </a:spcAft>
                <a:buClrTx/>
                <a:buSzTx/>
                <a:buFontTx/>
                <a:buNone/>
                <a:tabLst/>
                <a:defRPr/>
              </a:pPr>
              <a:t>8</a:t>
            </a:fld>
            <a:endParaRPr kumimoji="0" lang="en-GB" sz="1212"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583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466443"/>
      </p:ext>
    </p:extLst>
  </p:cSld>
  <p:clrMapOvr>
    <a:masterClrMapping/>
  </p:clrMapOvr>
</p:sld>
</file>

<file path=ppt/theme/theme1.xml><?xml version="1.0" encoding="utf-8"?>
<a:theme xmlns:a="http://schemas.openxmlformats.org/drawingml/2006/main" name="ESNAD PPt Template_Arabic">
  <a:themeElements>
    <a:clrScheme name="Custom 1">
      <a:dk1>
        <a:srgbClr val="4B4F54"/>
      </a:dk1>
      <a:lt1>
        <a:srgbClr val="FFFFFF"/>
      </a:lt1>
      <a:dk2>
        <a:srgbClr val="00717F"/>
      </a:dk2>
      <a:lt2>
        <a:srgbClr val="FFB81C"/>
      </a:lt2>
      <a:accent1>
        <a:srgbClr val="00717F"/>
      </a:accent1>
      <a:accent2>
        <a:srgbClr val="494F53"/>
      </a:accent2>
      <a:accent3>
        <a:srgbClr val="FFB81C"/>
      </a:accent3>
      <a:accent4>
        <a:srgbClr val="BC955C"/>
      </a:accent4>
      <a:accent5>
        <a:srgbClr val="C2471A"/>
      </a:accent5>
      <a:accent6>
        <a:srgbClr val="CFD3D3"/>
      </a:accent6>
      <a:hlink>
        <a:srgbClr val="00475E"/>
      </a:hlink>
      <a:folHlink>
        <a:srgbClr val="C2471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6213</TotalTime>
  <Words>955</Words>
  <Application>Microsoft Macintosh PowerPoint</Application>
  <PresentationFormat>Widescreen</PresentationFormat>
  <Paragraphs>85</Paragraphs>
  <Slides>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Aptos</vt:lpstr>
      <vt:lpstr>Arial</vt:lpstr>
      <vt:lpstr>Calibri</vt:lpstr>
      <vt:lpstr>Courier New</vt:lpstr>
      <vt:lpstr>HelveticaNeueLT Arabic 55 Roman</vt:lpstr>
      <vt:lpstr>HelveticaNeueLT Pro 55 Roman</vt:lpstr>
      <vt:lpstr>Noto Naskh Arabic UI</vt:lpstr>
      <vt:lpstr>Somar Bold</vt:lpstr>
      <vt:lpstr>Tanseek Mod Pro Arabic Medium</vt:lpstr>
      <vt:lpstr>Tanseek Modern Pro Arabic Book</vt:lpstr>
      <vt:lpstr>Wingdings</vt:lpstr>
      <vt:lpstr>ESNAD PPt Template_Arabic</vt:lpstr>
      <vt:lpstr>الحد الأدنى من المتطلبات لأعمال الكشف لخام رمل السيليكا عالي النسبة </vt:lpstr>
      <vt:lpstr>جدول الأعمال</vt:lpstr>
      <vt:lpstr>مقدمة – خام السيليكا عالي النسبة وبعض تطبيقاته الصناعية</vt:lpstr>
      <vt:lpstr>المعلومات العامة والبيانات الأساسية</vt:lpstr>
      <vt:lpstr>المتطلبات الفنية للحصول على رخص الكشف لخام السيليكا عالي النسبة </vt:lpstr>
      <vt:lpstr>أعمال الكشف</vt:lpstr>
      <vt:lpstr>أخذ العينات والتحاليل المختبرية</vt:lpstr>
      <vt:lpstr>التقرير النهائي لأعمال الكشف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ملخص طلب إصدار رخصة تعدين  خام السيليكا عالي النسبة</dc:title>
  <dc:creator>IBRAHIM ABDULLAH ALNASSAR</dc:creator>
  <cp:lastModifiedBy>Wael Mohammed Maksousa</cp:lastModifiedBy>
  <cp:revision>122</cp:revision>
  <dcterms:created xsi:type="dcterms:W3CDTF">2024-11-15T17:53:43Z</dcterms:created>
  <dcterms:modified xsi:type="dcterms:W3CDTF">2025-05-13T08:00:53Z</dcterms:modified>
</cp:coreProperties>
</file>